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82" r:id="rId4"/>
    <p:sldId id="283" r:id="rId5"/>
    <p:sldId id="270" r:id="rId6"/>
    <p:sldId id="271" r:id="rId7"/>
    <p:sldId id="280" r:id="rId8"/>
    <p:sldId id="281" r:id="rId9"/>
    <p:sldId id="279" r:id="rId10"/>
  </p:sldIdLst>
  <p:sldSz cx="9144000" cy="6858000" type="screen4x3"/>
  <p:notesSz cx="6796088" cy="9928225"/>
  <p:custDataLst>
    <p:tags r:id="rId13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>
              <a:defRPr sz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Datumsplatzhalter 2"/>
          <p:cNvSpPr>
            <a:spLocks noGrp="1"/>
          </p:cNvSpPr>
          <p:nvPr>
            <p:ph type="dt" sz="quarter" idx="1"/>
          </p:nvPr>
        </p:nvSpPr>
        <p:spPr bwMode="auto">
          <a:xfrm>
            <a:off x="3849544" y="0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chemeClr val="tx1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E62BC7D-557D-471D-969A-9B30C3BE871E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9220" name="Fußzeilenplatzhalter 3"/>
          <p:cNvSpPr>
            <a:spLocks noGrp="1"/>
          </p:cNvSpPr>
          <p:nvPr>
            <p:ph type="ftr" sz="quarter" idx="2"/>
          </p:nvPr>
        </p:nvSpPr>
        <p:spPr bwMode="auto">
          <a:xfrm>
            <a:off x="0" y="9430091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200">
              <a:defRPr sz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1" name="Foliennummernplatzhalter 4"/>
          <p:cNvSpPr>
            <a:spLocks noGrp="1"/>
          </p:cNvSpPr>
          <p:nvPr>
            <p:ph type="sldNum" sz="quarter" idx="3"/>
          </p:nvPr>
        </p:nvSpPr>
        <p:spPr bwMode="auto">
          <a:xfrm>
            <a:off x="3849544" y="9430091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chemeClr val="tx1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7F5F56E-1699-4FD0-A738-AE7A979A12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305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>
              <a:defRPr sz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49544" y="0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chemeClr val="tx1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49AE5C9-D986-41C7-AED6-6D8750D69F72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27652" name="Folienbildplatzhalter 3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79609" y="4715907"/>
            <a:ext cx="543687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24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430091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200">
              <a:defRPr sz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49544" y="9430091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chemeClr val="tx1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B976A5B-9FB0-4307-AF94-BCF4511DE0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160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Arial" pitchFamily="34" charset="0"/>
              <a:ea typeface="ＭＳ Ｐゴシック" pitchFamily="34" charset="-128"/>
              <a:cs typeface="Geneva" charset="-128"/>
            </a:endParaRPr>
          </a:p>
        </p:txBody>
      </p:sp>
      <p:sp>
        <p:nvSpPr>
          <p:cNvPr id="31748" name="Foliennummernplatzhalter 3"/>
          <p:cNvSpPr txBox="1">
            <a:spLocks noGrp="1"/>
          </p:cNvSpPr>
          <p:nvPr/>
        </p:nvSpPr>
        <p:spPr bwMode="auto">
          <a:xfrm>
            <a:off x="3849544" y="9430091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F10EF079-97E7-4D3B-B67C-4F881AD7D745}" type="slidenum">
              <a:rPr lang="de-DE" sz="1200">
                <a:solidFill>
                  <a:schemeClr val="tx1"/>
                </a:solidFill>
              </a:rPr>
              <a:pPr algn="r" defTabSz="457200"/>
              <a:t>2</a:t>
            </a:fld>
            <a:endParaRPr lang="de-DE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99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TitelE1_3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763"/>
            <a:ext cx="9144000" cy="5353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0" y="4864100"/>
            <a:ext cx="8183563" cy="1997075"/>
          </a:xfrm>
          <a:prstGeom prst="rect">
            <a:avLst/>
          </a:prstGeom>
          <a:solidFill>
            <a:srgbClr val="ECECE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de-DE" sz="180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1507" name="Textplatzhalter 2"/>
          <p:cNvSpPr>
            <a:spLocks noGrp="1"/>
          </p:cNvSpPr>
          <p:nvPr>
            <p:ph type="subTitle" idx="1"/>
          </p:nvPr>
        </p:nvSpPr>
        <p:spPr>
          <a:xfrm>
            <a:off x="466725" y="2060575"/>
            <a:ext cx="7058025" cy="2160588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21511" name="Titelplatzhalter 6"/>
          <p:cNvSpPr>
            <a:spLocks noGrp="1"/>
          </p:cNvSpPr>
          <p:nvPr>
            <p:ph type="ctrTitle"/>
          </p:nvPr>
        </p:nvSpPr>
        <p:spPr>
          <a:xfrm>
            <a:off x="466725" y="304800"/>
            <a:ext cx="7418388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C5790-D483-465A-A211-7502AE3C5A20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A6BC6-EC11-42EA-9666-F238BB78EA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246813" y="304800"/>
            <a:ext cx="1925637" cy="59309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8313" y="304800"/>
            <a:ext cx="5626100" cy="59309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8F372-872E-4163-B946-E40F02BA1490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20000-F8D2-420F-A06C-6F1A61B8B1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339AE-B18B-4AAF-8AC8-077D8BA1BD01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4A9F3-D42A-4FBE-BE21-1DC71B4AE6B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F1406-7170-48D3-AF56-DAFD2FD70576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0A39A-B732-41A0-B2B6-D8C5F5BE11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775075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95788" y="1484313"/>
            <a:ext cx="3776662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79D98-CD83-42FA-BF62-FA01D18E0AF1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96BF-3426-4778-9FB1-0A1ABC2D68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C59B-D240-47B3-87A4-B7BCC54BC297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8018A-9A33-4A3A-A28B-8BCA84FE8B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2A34-CC88-423D-99DF-A61CD42A64CC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06A19-2C02-49A3-B748-F762350BBB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97BB0-2CF9-4B0C-8891-963E2BBF7211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088DB-760F-4D54-8D43-DC2F5369A2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114BD-2AE8-4F17-990A-1928D927139F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BBB57-6D57-443F-8C54-CFA786FEF3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46879-4586-46F6-A799-04A8A41016F3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BA590-0422-4A59-AEAD-F9F49C66C1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" descr="InhaltE1_3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7"/>
          <p:cNvSpPr>
            <a:spLocks noChangeArrowheads="1"/>
          </p:cNvSpPr>
          <p:nvPr/>
        </p:nvSpPr>
        <p:spPr bwMode="auto">
          <a:xfrm>
            <a:off x="0" y="6453188"/>
            <a:ext cx="8175625" cy="403225"/>
          </a:xfrm>
          <a:prstGeom prst="rect">
            <a:avLst/>
          </a:prstGeom>
          <a:solidFill>
            <a:srgbClr val="ECECE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 sz="180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2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68313" y="1484313"/>
            <a:ext cx="7704137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</a:t>
            </a:r>
          </a:p>
          <a:p>
            <a:pPr lvl="2"/>
            <a:r>
              <a:rPr lang="de-DE" smtClean="0"/>
              <a:t> 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488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468313" y="6551613"/>
            <a:ext cx="79057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9D39220-CDE0-4679-91EE-F7C98491104F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20489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1403350" y="6551613"/>
            <a:ext cx="597693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20490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7524750" y="6551613"/>
            <a:ext cx="4206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311D5B0-3AF4-45A7-B208-D4C70F401F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56" name="Titelplatzhalter 6"/>
          <p:cNvSpPr>
            <a:spLocks noGrp="1"/>
          </p:cNvSpPr>
          <p:nvPr>
            <p:ph type="title"/>
          </p:nvPr>
        </p:nvSpPr>
        <p:spPr bwMode="auto">
          <a:xfrm>
            <a:off x="468313" y="304800"/>
            <a:ext cx="70564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Als VWL-Studierende/r ins Ausland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/>
          </p:nvPr>
        </p:nvSpPr>
        <p:spPr>
          <a:xfrm>
            <a:off x="496429" y="188640"/>
            <a:ext cx="7418388" cy="1643062"/>
          </a:xfrm>
        </p:spPr>
        <p:txBody>
          <a:bodyPr/>
          <a:lstStyle/>
          <a:p>
            <a:pPr algn="ctr" eaLnBrk="1" hangingPunct="1"/>
            <a:r>
              <a:rPr lang="de-DE" sz="3600" b="1" dirty="0" smtClean="0">
                <a:ea typeface="ＭＳ Ｐゴシック" pitchFamily="34" charset="-128"/>
              </a:rPr>
              <a:t>German Academic Culture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subTitle" idx="1"/>
          </p:nvPr>
        </p:nvSpPr>
        <p:spPr>
          <a:xfrm>
            <a:off x="179512" y="4941168"/>
            <a:ext cx="7561263" cy="1649413"/>
          </a:xfrm>
        </p:spPr>
        <p:txBody>
          <a:bodyPr/>
          <a:lstStyle/>
          <a:p>
            <a:pPr algn="ctr" eaLnBrk="1" hangingPunct="1"/>
            <a:r>
              <a:rPr lang="de-DE" dirty="0" smtClean="0">
                <a:solidFill>
                  <a:schemeClr val="tx2"/>
                </a:solidFill>
                <a:ea typeface="ＭＳ Ｐゴシック" pitchFamily="34" charset="-128"/>
              </a:rPr>
              <a:t> </a:t>
            </a:r>
            <a:r>
              <a:rPr lang="de-DE" sz="2200" i="1" dirty="0" smtClean="0">
                <a:solidFill>
                  <a:schemeClr val="tx2"/>
                </a:solidFill>
                <a:ea typeface="ＭＳ Ｐゴシック" pitchFamily="34" charset="-128"/>
              </a:rPr>
              <a:t>Antonio </a:t>
            </a:r>
            <a:r>
              <a:rPr lang="de-DE" sz="2200" i="1" dirty="0" err="1" smtClean="0">
                <a:solidFill>
                  <a:schemeClr val="tx2"/>
                </a:solidFill>
                <a:ea typeface="ＭＳ Ｐゴシック" pitchFamily="34" charset="-128"/>
              </a:rPr>
              <a:t>Farfán-Vallespín</a:t>
            </a:r>
            <a:endParaRPr lang="de-DE" sz="2200" i="1" dirty="0" smtClean="0">
              <a:solidFill>
                <a:schemeClr val="tx2"/>
              </a:solidFill>
              <a:ea typeface="ＭＳ Ｐゴシック" pitchFamily="34" charset="-128"/>
            </a:endParaRPr>
          </a:p>
          <a:p>
            <a:pPr algn="ctr" eaLnBrk="1" hangingPunct="1"/>
            <a:r>
              <a:rPr lang="de-DE" sz="2200" i="1" dirty="0" smtClean="0">
                <a:solidFill>
                  <a:schemeClr val="tx2"/>
                </a:solidFill>
                <a:ea typeface="ＭＳ Ｐゴシック" pitchFamily="34" charset="-128"/>
              </a:rPr>
              <a:t>MEP </a:t>
            </a:r>
            <a:r>
              <a:rPr lang="de-DE" sz="2200" i="1" dirty="0" err="1" smtClean="0">
                <a:solidFill>
                  <a:schemeClr val="tx2"/>
                </a:solidFill>
                <a:ea typeface="ＭＳ Ｐゴシック" pitchFamily="34" charset="-128"/>
              </a:rPr>
              <a:t>Coordinator</a:t>
            </a:r>
            <a:endParaRPr lang="de-DE" sz="2200" i="1" dirty="0" smtClean="0">
              <a:solidFill>
                <a:schemeClr val="tx2"/>
              </a:solidFill>
              <a:ea typeface="ＭＳ Ｐゴシック" pitchFamily="34" charset="-128"/>
            </a:endParaRPr>
          </a:p>
          <a:p>
            <a:pPr algn="ctr" eaLnBrk="1" hangingPunct="1"/>
            <a:r>
              <a:rPr lang="de-DE" sz="2200" i="1" dirty="0" smtClean="0">
                <a:solidFill>
                  <a:schemeClr val="tx2"/>
                </a:solidFill>
                <a:ea typeface="ＭＳ Ｐゴシック" pitchFamily="34" charset="-128"/>
              </a:rPr>
              <a:t>MEP Orientation 2018</a:t>
            </a:r>
            <a:endParaRPr lang="de-DE" sz="2200" dirty="0" smtClean="0">
              <a:solidFill>
                <a:schemeClr val="tx2"/>
              </a:solidFill>
              <a:ea typeface="ＭＳ Ｐゴシック" pitchFamily="34" charset="-128"/>
            </a:endParaRPr>
          </a:p>
          <a:p>
            <a:pPr algn="ctr" eaLnBrk="1" hangingPunct="1"/>
            <a:endParaRPr lang="de-DE" sz="2200" dirty="0" smtClean="0">
              <a:solidFill>
                <a:schemeClr val="tx2"/>
              </a:solidFill>
              <a:ea typeface="ＭＳ Ｐゴシック" pitchFamily="34" charset="-128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135" y="764704"/>
            <a:ext cx="4076700" cy="400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84CF2BD-8619-4EDD-8664-48D042FAFF06}" type="datetime1">
              <a:rPr lang="de-DE" smtClean="0">
                <a:ea typeface="ＭＳ Ｐゴシック" pitchFamily="34" charset="-128"/>
              </a:rPr>
              <a:pPr/>
              <a:t>23.10.2018</a:t>
            </a:fld>
            <a:endParaRPr lang="de-DE" smtClean="0">
              <a:ea typeface="ＭＳ Ｐゴシック" pitchFamily="34" charset="-128"/>
            </a:endParaRPr>
          </a:p>
        </p:txBody>
      </p:sp>
      <p:sp>
        <p:nvSpPr>
          <p:cNvPr id="8195" name="Foliennummernplatzhalter 5"/>
          <p:cNvSpPr txBox="1">
            <a:spLocks noGrp="1"/>
          </p:cNvSpPr>
          <p:nvPr/>
        </p:nvSpPr>
        <p:spPr bwMode="auto">
          <a:xfrm>
            <a:off x="7524750" y="6551613"/>
            <a:ext cx="4206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r"/>
            <a:fld id="{8E0AB22C-915E-41FB-A633-9E5A40CB5710}" type="slidenum">
              <a:rPr lang="de-DE"/>
              <a:pPr algn="r"/>
              <a:t>2</a:t>
            </a:fld>
            <a:endParaRPr lang="de-DE"/>
          </a:p>
        </p:txBody>
      </p:sp>
      <p:sp>
        <p:nvSpPr>
          <p:cNvPr id="819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b="1" dirty="0" err="1" smtClean="0">
                <a:ea typeface="ＭＳ Ｐゴシック" pitchFamily="34" charset="-128"/>
              </a:rPr>
              <a:t>Some</a:t>
            </a:r>
            <a:r>
              <a:rPr lang="de-DE" b="1" dirty="0" smtClean="0">
                <a:ea typeface="ＭＳ Ｐゴシック" pitchFamily="34" charset="-128"/>
              </a:rPr>
              <a:t> </a:t>
            </a:r>
            <a:r>
              <a:rPr lang="de-DE" b="1" dirty="0" err="1" smtClean="0">
                <a:ea typeface="ＭＳ Ｐゴシック" pitchFamily="34" charset="-128"/>
              </a:rPr>
              <a:t>vocabulary</a:t>
            </a:r>
            <a:endParaRPr lang="de-DE" dirty="0" smtClean="0">
              <a:ea typeface="ＭＳ Ｐゴシック" pitchFamily="34" charset="-128"/>
            </a:endParaRPr>
          </a:p>
        </p:txBody>
      </p:sp>
      <p:sp>
        <p:nvSpPr>
          <p:cNvPr id="8197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917700"/>
            <a:ext cx="7704137" cy="475138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de-DE" sz="2400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de-DE" sz="2400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de-DE" sz="3200" dirty="0" smtClean="0">
              <a:ea typeface="ＭＳ Ｐゴシック" pitchFamily="34" charset="-128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051535"/>
              </p:ext>
            </p:extLst>
          </p:nvPr>
        </p:nvGraphicFramePr>
        <p:xfrm>
          <a:off x="323528" y="1396996"/>
          <a:ext cx="7992888" cy="4192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xmlns="" val="284062376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79352225"/>
                    </a:ext>
                  </a:extLst>
                </a:gridCol>
              </a:tblGrid>
              <a:tr h="465886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4415772"/>
                  </a:ext>
                </a:extLst>
              </a:tr>
              <a:tr h="465886">
                <a:tc>
                  <a:txBody>
                    <a:bodyPr/>
                    <a:lstStyle/>
                    <a:p>
                      <a:r>
                        <a:rPr lang="de-DE" dirty="0" smtClean="0"/>
                        <a:t>Prüfungsamt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Examination</a:t>
                      </a:r>
                      <a:r>
                        <a:rPr lang="de-DE" dirty="0" smtClean="0"/>
                        <a:t> Office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9228521"/>
                  </a:ext>
                </a:extLst>
              </a:tr>
              <a:tr h="465886">
                <a:tc>
                  <a:txBody>
                    <a:bodyPr/>
                    <a:lstStyle/>
                    <a:p>
                      <a:r>
                        <a:rPr lang="de-DE" dirty="0" smtClean="0"/>
                        <a:t>Vorlesungsverzeichnis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Course Catalogue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2780997"/>
                  </a:ext>
                </a:extLst>
              </a:tr>
              <a:tr h="465886">
                <a:tc>
                  <a:txBody>
                    <a:bodyPr/>
                    <a:lstStyle/>
                    <a:p>
                      <a:r>
                        <a:rPr lang="de-DE" dirty="0" smtClean="0"/>
                        <a:t>Lehrstuhl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Chair</a:t>
                      </a:r>
                      <a:r>
                        <a:rPr lang="de-DE" dirty="0" smtClean="0"/>
                        <a:t> (</a:t>
                      </a:r>
                      <a:r>
                        <a:rPr lang="de-DE" dirty="0" err="1" smtClean="0"/>
                        <a:t>Professor‘s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organizational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unit</a:t>
                      </a:r>
                      <a:r>
                        <a:rPr lang="de-DE" baseline="0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0645728"/>
                  </a:ext>
                </a:extLst>
              </a:tr>
              <a:tr h="465886">
                <a:tc>
                  <a:txBody>
                    <a:bodyPr/>
                    <a:lstStyle/>
                    <a:p>
                      <a:r>
                        <a:rPr lang="de-DE" dirty="0" smtClean="0"/>
                        <a:t>Wirtschaftswissenschaften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Business</a:t>
                      </a:r>
                      <a:r>
                        <a:rPr lang="de-DE" baseline="0" dirty="0" smtClean="0"/>
                        <a:t> + </a:t>
                      </a:r>
                      <a:r>
                        <a:rPr lang="de-DE" baseline="0" dirty="0" err="1" smtClean="0"/>
                        <a:t>Economic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Sciences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7335738"/>
                  </a:ext>
                </a:extLst>
              </a:tr>
              <a:tr h="465886">
                <a:tc>
                  <a:txBody>
                    <a:bodyPr/>
                    <a:lstStyle/>
                    <a:p>
                      <a:r>
                        <a:rPr lang="de-DE" dirty="0" smtClean="0"/>
                        <a:t>Volkswirtschaftslehre</a:t>
                      </a:r>
                      <a:r>
                        <a:rPr lang="de-DE" baseline="0" dirty="0" smtClean="0"/>
                        <a:t> (VWL)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Economics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4732703"/>
                  </a:ext>
                </a:extLst>
              </a:tr>
              <a:tr h="465886">
                <a:tc>
                  <a:txBody>
                    <a:bodyPr/>
                    <a:lstStyle/>
                    <a:p>
                      <a:r>
                        <a:rPr lang="de-DE" dirty="0" smtClean="0"/>
                        <a:t>Betriebswirtschaftslehre</a:t>
                      </a:r>
                      <a:r>
                        <a:rPr lang="de-DE" baseline="0" dirty="0" smtClean="0"/>
                        <a:t> (BWL)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Business Administration</a:t>
                      </a:r>
                      <a:r>
                        <a:rPr lang="de-DE" baseline="0" dirty="0" smtClean="0"/>
                        <a:t> Studies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5699007"/>
                  </a:ext>
                </a:extLst>
              </a:tr>
              <a:tr h="465886">
                <a:tc>
                  <a:txBody>
                    <a:bodyPr/>
                    <a:lstStyle/>
                    <a:p>
                      <a:r>
                        <a:rPr lang="de-DE" dirty="0" smtClean="0"/>
                        <a:t>Fachschaft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German</a:t>
                      </a:r>
                      <a:r>
                        <a:rPr lang="de-DE" baseline="0" dirty="0" smtClean="0"/>
                        <a:t> Student Union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5457930"/>
                  </a:ext>
                </a:extLst>
              </a:tr>
              <a:tr h="465886">
                <a:tc>
                  <a:txBody>
                    <a:bodyPr/>
                    <a:lstStyle/>
                    <a:p>
                      <a:r>
                        <a:rPr lang="de-DE" dirty="0" smtClean="0"/>
                        <a:t>KG</a:t>
                      </a:r>
                      <a:r>
                        <a:rPr lang="de-DE" baseline="0" dirty="0" smtClean="0"/>
                        <a:t> - Kollegiengebäude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University Building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543286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</a:t>
            </a:r>
            <a:r>
              <a:rPr lang="de-DE" dirty="0" err="1" smtClean="0"/>
              <a:t>Classroom</a:t>
            </a:r>
            <a:r>
              <a:rPr lang="de-DE" dirty="0" smtClean="0"/>
              <a:t> </a:t>
            </a:r>
            <a:r>
              <a:rPr lang="de-DE" dirty="0" err="1" smtClean="0"/>
              <a:t>etiquette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68313" y="1268760"/>
            <a:ext cx="7704137" cy="4751387"/>
          </a:xfrm>
        </p:spPr>
        <p:txBody>
          <a:bodyPr/>
          <a:lstStyle/>
          <a:p>
            <a:r>
              <a:rPr lang="de-DE" dirty="0" err="1" smtClean="0"/>
              <a:t>Efficient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polite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welcomed</a:t>
            </a:r>
            <a:endParaRPr lang="de-DE" dirty="0" smtClean="0"/>
          </a:p>
          <a:p>
            <a:r>
              <a:rPr lang="de-DE" dirty="0" err="1" smtClean="0"/>
              <a:t>Efficient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No</a:t>
            </a:r>
            <a:r>
              <a:rPr lang="de-DE" dirty="0" smtClean="0"/>
              <a:t> „</a:t>
            </a:r>
            <a:r>
              <a:rPr lang="de-DE" dirty="0" err="1" smtClean="0"/>
              <a:t>philosophical</a:t>
            </a:r>
            <a:r>
              <a:rPr lang="de-DE" dirty="0" smtClean="0"/>
              <a:t>“ </a:t>
            </a:r>
            <a:r>
              <a:rPr lang="de-DE" dirty="0" err="1" smtClean="0"/>
              <a:t>discussions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Prof</a:t>
            </a:r>
          </a:p>
          <a:p>
            <a:pPr lvl="1"/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prepared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lecture</a:t>
            </a:r>
            <a:endParaRPr lang="de-DE" dirty="0" smtClean="0"/>
          </a:p>
          <a:p>
            <a:pPr lvl="1"/>
            <a:r>
              <a:rPr lang="de-DE" dirty="0" err="1"/>
              <a:t>Efficient</a:t>
            </a:r>
            <a:endParaRPr lang="de-DE" dirty="0"/>
          </a:p>
          <a:p>
            <a:r>
              <a:rPr lang="de-DE" dirty="0" err="1" smtClean="0"/>
              <a:t>Polite</a:t>
            </a:r>
            <a:endParaRPr lang="de-DE" dirty="0" smtClean="0"/>
          </a:p>
          <a:p>
            <a:pPr lvl="1"/>
            <a:r>
              <a:rPr lang="de-DE" dirty="0" smtClean="0"/>
              <a:t>Not </a:t>
            </a:r>
            <a:r>
              <a:rPr lang="de-DE" dirty="0" err="1" smtClean="0"/>
              <a:t>confrontational</a:t>
            </a:r>
            <a:endParaRPr lang="de-DE" dirty="0" smtClean="0"/>
          </a:p>
          <a:p>
            <a:pPr lvl="1"/>
            <a:r>
              <a:rPr lang="de-DE" dirty="0" err="1" smtClean="0"/>
              <a:t>Raise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hand</a:t>
            </a:r>
            <a:endParaRPr lang="de-DE" dirty="0" smtClean="0"/>
          </a:p>
          <a:p>
            <a:r>
              <a:rPr lang="de-DE" dirty="0" err="1" smtClean="0"/>
              <a:t>Respect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fellow</a:t>
            </a:r>
            <a:r>
              <a:rPr lang="de-DE" dirty="0" smtClean="0"/>
              <a:t> </a:t>
            </a:r>
            <a:r>
              <a:rPr lang="de-DE" dirty="0" err="1" smtClean="0"/>
              <a:t>students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/>
              <a:t> </a:t>
            </a:r>
            <a:r>
              <a:rPr lang="de-DE" dirty="0" err="1" smtClean="0"/>
              <a:t>instructor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697BB0-2CF9-4B0C-8891-963E2BBF721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088DB-760F-4D54-8D43-DC2F5369A242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129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</a:t>
            </a:r>
            <a:r>
              <a:rPr lang="de-DE" dirty="0" err="1" smtClean="0"/>
              <a:t>Classroom</a:t>
            </a:r>
            <a:r>
              <a:rPr lang="de-DE" dirty="0" smtClean="0"/>
              <a:t> </a:t>
            </a:r>
            <a:r>
              <a:rPr lang="de-DE" dirty="0" err="1" smtClean="0"/>
              <a:t>etiquette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Address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title:</a:t>
            </a:r>
          </a:p>
          <a:p>
            <a:pPr lvl="1"/>
            <a:r>
              <a:rPr lang="de-DE" dirty="0" smtClean="0"/>
              <a:t>Herr Prof. Dr. XXY, Frau Prof. Dr.</a:t>
            </a:r>
          </a:p>
          <a:p>
            <a:pPr lvl="1"/>
            <a:r>
              <a:rPr lang="de-DE" dirty="0" err="1" smtClean="0"/>
              <a:t>Dear</a:t>
            </a:r>
            <a:r>
              <a:rPr lang="de-DE" dirty="0" smtClean="0"/>
              <a:t> Prof. Dr. XXX</a:t>
            </a:r>
          </a:p>
          <a:p>
            <a:pPr lvl="1"/>
            <a:r>
              <a:rPr lang="de-DE" dirty="0" err="1" smtClean="0"/>
              <a:t>Dear</a:t>
            </a:r>
            <a:r>
              <a:rPr lang="de-DE" dirty="0" smtClean="0"/>
              <a:t> Dr. </a:t>
            </a:r>
          </a:p>
          <a:p>
            <a:pPr lvl="1"/>
            <a:r>
              <a:rPr lang="de-DE" dirty="0" err="1" smtClean="0"/>
              <a:t>Dear</a:t>
            </a:r>
            <a:r>
              <a:rPr lang="de-DE" dirty="0" smtClean="0"/>
              <a:t> Mr. </a:t>
            </a:r>
            <a:r>
              <a:rPr lang="de-DE" dirty="0" err="1" smtClean="0"/>
              <a:t>Or</a:t>
            </a:r>
            <a:r>
              <a:rPr lang="de-DE" dirty="0" smtClean="0"/>
              <a:t> Ms.</a:t>
            </a:r>
          </a:p>
          <a:p>
            <a:r>
              <a:rPr lang="de-DE" dirty="0" err="1" smtClean="0"/>
              <a:t>Unless</a:t>
            </a:r>
            <a:r>
              <a:rPr lang="de-DE" dirty="0" smtClean="0"/>
              <a:t> informal </a:t>
            </a:r>
            <a:r>
              <a:rPr lang="de-DE" dirty="0" err="1" smtClean="0"/>
              <a:t>treatment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offered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162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697BB0-2CF9-4B0C-8891-963E2BBF721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088DB-760F-4D54-8D43-DC2F5369A242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468313" y="304800"/>
            <a:ext cx="70564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 kern="0" dirty="0" smtClean="0">
                <a:ea typeface="ＭＳ Ｐゴシック" pitchFamily="34" charset="-128"/>
              </a:rPr>
              <a:t>2. Time </a:t>
            </a:r>
            <a:r>
              <a:rPr lang="de-DE" b="1" kern="0" dirty="0" err="1" smtClean="0">
                <a:ea typeface="ＭＳ Ｐゴシック" pitchFamily="34" charset="-128"/>
              </a:rPr>
              <a:t>and</a:t>
            </a:r>
            <a:r>
              <a:rPr lang="de-DE" b="1" kern="0" dirty="0" smtClean="0">
                <a:ea typeface="ＭＳ Ｐゴシック" pitchFamily="34" charset="-128"/>
              </a:rPr>
              <a:t> </a:t>
            </a:r>
            <a:r>
              <a:rPr lang="de-DE" b="1" kern="0" dirty="0" err="1" smtClean="0">
                <a:ea typeface="ＭＳ Ｐゴシック" pitchFamily="34" charset="-128"/>
              </a:rPr>
              <a:t>schedules</a:t>
            </a:r>
            <a:endParaRPr lang="de-DE" kern="0" dirty="0" smtClean="0">
              <a:ea typeface="ＭＳ Ｐゴシック" pitchFamily="34" charset="-128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96" y="1204013"/>
            <a:ext cx="8490207" cy="467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9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697BB0-2CF9-4B0C-8891-963E2BBF721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088DB-760F-4D54-8D43-DC2F5369A242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468313" y="304800"/>
            <a:ext cx="70564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 kern="0" dirty="0" smtClean="0">
                <a:ea typeface="ＭＳ Ｐゴシック" pitchFamily="34" charset="-128"/>
              </a:rPr>
              <a:t>3. THE KEY: </a:t>
            </a:r>
            <a:r>
              <a:rPr lang="de-DE" b="1" kern="0" dirty="0" err="1" smtClean="0">
                <a:ea typeface="ＭＳ Ｐゴシック" pitchFamily="34" charset="-128"/>
              </a:rPr>
              <a:t>Being</a:t>
            </a:r>
            <a:r>
              <a:rPr lang="de-DE" b="1" kern="0" dirty="0" smtClean="0">
                <a:ea typeface="ＭＳ Ｐゴシック" pitchFamily="34" charset="-128"/>
              </a:rPr>
              <a:t> </a:t>
            </a:r>
            <a:r>
              <a:rPr lang="de-DE" b="1" kern="0" dirty="0" err="1" smtClean="0">
                <a:ea typeface="ＭＳ Ｐゴシック" pitchFamily="34" charset="-128"/>
              </a:rPr>
              <a:t>independent</a:t>
            </a:r>
            <a:r>
              <a:rPr lang="de-DE" b="1" kern="0" dirty="0" smtClean="0">
                <a:ea typeface="ＭＳ Ｐゴシック" pitchFamily="34" charset="-128"/>
              </a:rPr>
              <a:t>!</a:t>
            </a:r>
            <a:endParaRPr lang="de-DE" kern="0" dirty="0" smtClean="0">
              <a:ea typeface="ＭＳ Ｐゴシック" pitchFamily="34" charset="-128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62" y="1676155"/>
            <a:ext cx="8421275" cy="350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94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Exams</a:t>
            </a:r>
            <a:r>
              <a:rPr lang="de-DE" dirty="0" smtClean="0"/>
              <a:t>: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precise</a:t>
            </a:r>
            <a:r>
              <a:rPr lang="de-DE" dirty="0" smtClean="0"/>
              <a:t>,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efficient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Read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carefully</a:t>
            </a:r>
            <a:endParaRPr lang="de-DE" dirty="0" smtClean="0"/>
          </a:p>
          <a:p>
            <a:r>
              <a:rPr lang="de-DE" dirty="0" err="1" smtClean="0"/>
              <a:t>Answer</a:t>
            </a:r>
            <a:r>
              <a:rPr lang="de-DE" dirty="0" smtClean="0"/>
              <a:t> </a:t>
            </a:r>
            <a:r>
              <a:rPr lang="de-DE" b="1" dirty="0" err="1" smtClean="0"/>
              <a:t>exactly</a:t>
            </a:r>
            <a:r>
              <a:rPr lang="de-DE" b="1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asked</a:t>
            </a:r>
            <a:endParaRPr lang="de-DE" dirty="0" smtClean="0"/>
          </a:p>
          <a:p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grading</a:t>
            </a:r>
            <a:r>
              <a:rPr lang="de-DE" dirty="0"/>
              <a:t> </a:t>
            </a:r>
            <a:r>
              <a:rPr lang="de-DE" dirty="0" err="1"/>
              <a:t>exams</a:t>
            </a:r>
            <a:r>
              <a:rPr lang="de-DE" dirty="0"/>
              <a:t> </a:t>
            </a:r>
            <a:r>
              <a:rPr lang="de-DE" dirty="0" err="1"/>
              <a:t>tend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clear</a:t>
            </a:r>
            <a:r>
              <a:rPr lang="de-DE" dirty="0"/>
              <a:t> </a:t>
            </a:r>
            <a:r>
              <a:rPr lang="de-DE" dirty="0" err="1"/>
              <a:t>expectations</a:t>
            </a:r>
            <a:r>
              <a:rPr lang="de-DE" dirty="0"/>
              <a:t> on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 smtClean="0"/>
              <a:t>answer</a:t>
            </a:r>
            <a:endParaRPr lang="de-DE" dirty="0" smtClean="0"/>
          </a:p>
          <a:p>
            <a:pPr lvl="1"/>
            <a:r>
              <a:rPr lang="de-DE" dirty="0" smtClean="0"/>
              <a:t>Points </a:t>
            </a:r>
            <a:r>
              <a:rPr lang="de-DE" dirty="0" err="1" smtClean="0"/>
              <a:t>awarded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items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endParaRPr lang="de-DE" dirty="0"/>
          </a:p>
          <a:p>
            <a:pPr lvl="1"/>
            <a:r>
              <a:rPr lang="de-DE" dirty="0" smtClean="0"/>
              <a:t>Keywords </a:t>
            </a:r>
            <a:r>
              <a:rPr lang="de-DE" dirty="0" err="1" smtClean="0"/>
              <a:t>rather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long</a:t>
            </a:r>
            <a:r>
              <a:rPr lang="de-DE" dirty="0" smtClean="0"/>
              <a:t> </a:t>
            </a:r>
            <a:r>
              <a:rPr lang="de-DE" dirty="0" err="1" smtClean="0"/>
              <a:t>explanations</a:t>
            </a:r>
            <a:endParaRPr lang="de-DE" dirty="0" smtClean="0"/>
          </a:p>
          <a:p>
            <a:pPr lvl="1"/>
            <a:r>
              <a:rPr lang="de-DE" dirty="0" err="1" smtClean="0"/>
              <a:t>Sometimes</a:t>
            </a:r>
            <a:r>
              <a:rPr lang="de-DE" dirty="0" smtClean="0"/>
              <a:t> </a:t>
            </a:r>
            <a:r>
              <a:rPr lang="de-DE" dirty="0" err="1" smtClean="0"/>
              <a:t>calculations</a:t>
            </a:r>
            <a:r>
              <a:rPr lang="de-DE" dirty="0" smtClean="0"/>
              <a:t> </a:t>
            </a:r>
            <a:r>
              <a:rPr lang="de-DE" dirty="0" err="1" smtClean="0"/>
              <a:t>give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r>
              <a:rPr lang="de-DE" dirty="0" smtClean="0"/>
              <a:t>, </a:t>
            </a:r>
            <a:r>
              <a:rPr lang="de-DE" dirty="0" err="1" smtClean="0"/>
              <a:t>sometimes</a:t>
            </a:r>
            <a:r>
              <a:rPr lang="de-DE" dirty="0" smtClean="0"/>
              <a:t> not</a:t>
            </a:r>
          </a:p>
          <a:p>
            <a:pPr lvl="1"/>
            <a:r>
              <a:rPr lang="de-DE" dirty="0" err="1" smtClean="0"/>
              <a:t>Lecture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tutorial</a:t>
            </a:r>
            <a:r>
              <a:rPr lang="de-DE" dirty="0" smtClean="0"/>
              <a:t>?</a:t>
            </a:r>
          </a:p>
          <a:p>
            <a:r>
              <a:rPr lang="de-DE" dirty="0" smtClean="0"/>
              <a:t>Time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matter</a:t>
            </a:r>
          </a:p>
          <a:p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an </a:t>
            </a:r>
            <a:r>
              <a:rPr lang="de-DE" dirty="0" err="1" smtClean="0"/>
              <a:t>exam</a:t>
            </a:r>
            <a:r>
              <a:rPr lang="de-DE" dirty="0" smtClean="0"/>
              <a:t> </a:t>
            </a:r>
            <a:r>
              <a:rPr lang="de-DE" dirty="0" err="1" smtClean="0"/>
              <a:t>review</a:t>
            </a:r>
            <a:endParaRPr lang="de-DE" dirty="0" smtClean="0"/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697BB0-2CF9-4B0C-8891-963E2BBF721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088DB-760F-4D54-8D43-DC2F5369A242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5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The </a:t>
            </a:r>
            <a:r>
              <a:rPr lang="de-DE" dirty="0" err="1" smtClean="0"/>
              <a:t>Chair</a:t>
            </a:r>
            <a:r>
              <a:rPr lang="de-DE" dirty="0" smtClean="0"/>
              <a:t> – Der Lehrstuhl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3" y="1196752"/>
            <a:ext cx="8280920" cy="4751387"/>
          </a:xfrm>
        </p:spPr>
        <p:txBody>
          <a:bodyPr/>
          <a:lstStyle/>
          <a:p>
            <a:r>
              <a:rPr lang="en-US" dirty="0" smtClean="0"/>
              <a:t>Each Professor: leader of a small, autonomous organizational unit</a:t>
            </a:r>
          </a:p>
          <a:p>
            <a:pPr lvl="1"/>
            <a:r>
              <a:rPr lang="en-US" dirty="0" smtClean="0"/>
              <a:t>Its own team:</a:t>
            </a:r>
          </a:p>
          <a:p>
            <a:pPr lvl="2"/>
            <a:r>
              <a:rPr lang="en-US" dirty="0" smtClean="0"/>
              <a:t>Secretary</a:t>
            </a:r>
          </a:p>
          <a:p>
            <a:pPr lvl="2"/>
            <a:r>
              <a:rPr lang="en-US" dirty="0" smtClean="0"/>
              <a:t>Assistants</a:t>
            </a:r>
          </a:p>
          <a:p>
            <a:pPr lvl="3"/>
            <a:r>
              <a:rPr lang="en-US" dirty="0" smtClean="0"/>
              <a:t>PhD candidates, teaching assistant and other tasks</a:t>
            </a:r>
          </a:p>
          <a:p>
            <a:pPr lvl="2"/>
            <a:r>
              <a:rPr lang="en-US" dirty="0" smtClean="0"/>
              <a:t>Student assistants (</a:t>
            </a:r>
            <a:r>
              <a:rPr lang="en-US" dirty="0" err="1" smtClean="0"/>
              <a:t>Hiwis</a:t>
            </a:r>
            <a:r>
              <a:rPr lang="en-US" dirty="0" smtClean="0"/>
              <a:t>) and tutors</a:t>
            </a:r>
          </a:p>
          <a:p>
            <a:pPr lvl="1"/>
            <a:r>
              <a:rPr lang="en-US" dirty="0" smtClean="0"/>
              <a:t>Its own budget</a:t>
            </a:r>
          </a:p>
          <a:p>
            <a:pPr lvl="1"/>
            <a:r>
              <a:rPr lang="en-US" dirty="0" smtClean="0"/>
              <a:t>Size varies greatly depending on research grants </a:t>
            </a:r>
            <a:r>
              <a:rPr lang="en-US" dirty="0" err="1" smtClean="0"/>
              <a:t>a.o.</a:t>
            </a:r>
            <a:endParaRPr lang="en-US" dirty="0" smtClean="0"/>
          </a:p>
          <a:p>
            <a:r>
              <a:rPr lang="en-US" dirty="0" smtClean="0"/>
              <a:t>Freedom to teach and research</a:t>
            </a:r>
          </a:p>
          <a:p>
            <a:r>
              <a:rPr lang="en-US" dirty="0" smtClean="0"/>
              <a:t>Department decisions are made collectively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nhaltsplatzhalt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950"/>
            <a:ext cx="9221523" cy="5184575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8" name="AutoShape 2" descr="Image result for chemistry cat no text"/>
          <p:cNvSpPr>
            <a:spLocks noChangeAspect="1" noChangeArrowheads="1"/>
          </p:cNvSpPr>
          <p:nvPr/>
        </p:nvSpPr>
        <p:spPr bwMode="auto">
          <a:xfrm>
            <a:off x="1860550" y="1341438"/>
            <a:ext cx="34099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4223" y="430314"/>
            <a:ext cx="4907309" cy="720725"/>
          </a:xfrm>
        </p:spPr>
        <p:txBody>
          <a:bodyPr/>
          <a:lstStyle/>
          <a:p>
            <a:r>
              <a:rPr lang="de-DE" sz="6600" dirty="0" err="1" smtClean="0"/>
              <a:t>Questions</a:t>
            </a:r>
            <a:r>
              <a:rPr lang="de-DE" sz="6600" dirty="0" smtClean="0"/>
              <a:t>?</a:t>
            </a:r>
            <a:endParaRPr lang="de-DE" sz="6600" dirty="0"/>
          </a:p>
        </p:txBody>
      </p:sp>
      <p:sp>
        <p:nvSpPr>
          <p:cNvPr id="11" name="AutoShape 4" descr="Image result for jogi lö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0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Folie 1&quot;/&gt;&lt;property id=&quot;20307&quot; value=&quot;256&quot;/&gt;&lt;/object&gt;&lt;object type=&quot;3&quot; unique_id=&quot;10005&quot;&gt;&lt;property id=&quot;20148&quot; value=&quot;5&quot;/&gt;&lt;property id=&quot;20300&quot; value=&quot;Folie 2 - &amp;quot;Testfolie&amp;quot;&quot;/&gt;&lt;property id=&quot;20307&quot; value=&quot;257&quot;/&gt;&lt;/object&gt;&lt;/object&gt;&lt;/object&gt;&lt;/database&gt;"/>
</p:tagLst>
</file>

<file path=ppt/theme/theme1.xml><?xml version="1.0" encoding="utf-8"?>
<a:theme xmlns:a="http://schemas.openxmlformats.org/drawingml/2006/main" name="Uni_Praesentation_E1_RGB-1">
  <a:themeElements>
    <a:clrScheme name="Uni_Praesentation_E1_RGB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CC"/>
      </a:accent1>
      <a:accent2>
        <a:srgbClr val="004A99"/>
      </a:accent2>
      <a:accent3>
        <a:srgbClr val="FFFFFF"/>
      </a:accent3>
      <a:accent4>
        <a:srgbClr val="000000"/>
      </a:accent4>
      <a:accent5>
        <a:srgbClr val="E2E2E2"/>
      </a:accent5>
      <a:accent6>
        <a:srgbClr val="00428A"/>
      </a:accent6>
      <a:hlink>
        <a:srgbClr val="5781BD"/>
      </a:hlink>
      <a:folHlink>
        <a:srgbClr val="C1002A"/>
      </a:folHlink>
    </a:clrScheme>
    <a:fontScheme name="Uni_Praesentation_E1_RGB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_Praesentation_E1_RG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CC"/>
        </a:accent1>
        <a:accent2>
          <a:srgbClr val="004A99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428A"/>
        </a:accent6>
        <a:hlink>
          <a:srgbClr val="5781BD"/>
        </a:hlink>
        <a:folHlink>
          <a:srgbClr val="C10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Uni_Praesentation_E1_RGB-1</Template>
  <TotalTime>0</TotalTime>
  <Words>310</Words>
  <Application>Microsoft Office PowerPoint</Application>
  <PresentationFormat>Bildschirmpräsentation (4:3)</PresentationFormat>
  <Paragraphs>87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Geneva</vt:lpstr>
      <vt:lpstr>Times New Roman</vt:lpstr>
      <vt:lpstr>Wingdings</vt:lpstr>
      <vt:lpstr>Uni_Praesentation_E1_RGB-1</vt:lpstr>
      <vt:lpstr>German Academic Culture</vt:lpstr>
      <vt:lpstr>Some vocabulary</vt:lpstr>
      <vt:lpstr>1. Classroom etiquette</vt:lpstr>
      <vt:lpstr>1. Classroom etiquette</vt:lpstr>
      <vt:lpstr>PowerPoint-Präsentation</vt:lpstr>
      <vt:lpstr>PowerPoint-Präsentation</vt:lpstr>
      <vt:lpstr>4. Exams: be precise, be efficient</vt:lpstr>
      <vt:lpstr>5. The Chair – Der Lehrstuhl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Als VWL-Studierende/r  ins Ausland</dc:title>
  <dc:creator>Kern</dc:creator>
  <cp:lastModifiedBy>StudiendekanatIIII</cp:lastModifiedBy>
  <cp:revision>120</cp:revision>
  <cp:lastPrinted>2017-11-15T16:55:49Z</cp:lastPrinted>
  <dcterms:created xsi:type="dcterms:W3CDTF">2010-06-10T07:54:19Z</dcterms:created>
  <dcterms:modified xsi:type="dcterms:W3CDTF">2018-10-23T13:40:31Z</dcterms:modified>
</cp:coreProperties>
</file>