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256" r:id="rId2"/>
    <p:sldId id="340" r:id="rId3"/>
    <p:sldId id="337" r:id="rId4"/>
    <p:sldId id="306" r:id="rId5"/>
    <p:sldId id="317" r:id="rId6"/>
    <p:sldId id="258" r:id="rId7"/>
    <p:sldId id="259" r:id="rId8"/>
    <p:sldId id="280" r:id="rId9"/>
    <p:sldId id="318" r:id="rId10"/>
    <p:sldId id="279" r:id="rId11"/>
    <p:sldId id="261" r:id="rId12"/>
    <p:sldId id="262" r:id="rId13"/>
    <p:sldId id="263" r:id="rId14"/>
    <p:sldId id="264" r:id="rId15"/>
    <p:sldId id="281" r:id="rId16"/>
    <p:sldId id="338" r:id="rId17"/>
    <p:sldId id="319" r:id="rId18"/>
    <p:sldId id="323" r:id="rId19"/>
    <p:sldId id="324" r:id="rId20"/>
    <p:sldId id="316" r:id="rId21"/>
    <p:sldId id="314" r:id="rId22"/>
    <p:sldId id="315" r:id="rId23"/>
    <p:sldId id="341" r:id="rId24"/>
    <p:sldId id="342" r:id="rId25"/>
    <p:sldId id="332" r:id="rId26"/>
    <p:sldId id="333" r:id="rId27"/>
    <p:sldId id="334" r:id="rId28"/>
    <p:sldId id="335" r:id="rId29"/>
    <p:sldId id="284" r:id="rId30"/>
    <p:sldId id="285" r:id="rId31"/>
    <p:sldId id="265" r:id="rId32"/>
    <p:sldId id="294" r:id="rId33"/>
    <p:sldId id="310" r:id="rId34"/>
    <p:sldId id="299" r:id="rId35"/>
    <p:sldId id="320" r:id="rId36"/>
    <p:sldId id="325" r:id="rId37"/>
    <p:sldId id="326" r:id="rId38"/>
    <p:sldId id="321" r:id="rId39"/>
    <p:sldId id="269" r:id="rId40"/>
    <p:sldId id="270" r:id="rId41"/>
    <p:sldId id="272" r:id="rId42"/>
    <p:sldId id="322" r:id="rId43"/>
    <p:sldId id="290" r:id="rId44"/>
    <p:sldId id="296" r:id="rId45"/>
    <p:sldId id="274" r:id="rId46"/>
    <p:sldId id="282" r:id="rId47"/>
    <p:sldId id="293" r:id="rId48"/>
    <p:sldId id="292" r:id="rId49"/>
    <p:sldId id="298" r:id="rId50"/>
    <p:sldId id="295" r:id="rId51"/>
    <p:sldId id="313" r:id="rId52"/>
    <p:sldId id="336" r:id="rId53"/>
    <p:sldId id="339" r:id="rId54"/>
    <p:sldId id="275" r:id="rId55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5" autoAdjust="0"/>
    <p:restoredTop sz="93957" autoAdjust="0"/>
  </p:normalViewPr>
  <p:slideViewPr>
    <p:cSldViewPr snapToObjects="1">
      <p:cViewPr varScale="1">
        <p:scale>
          <a:sx n="100" d="100"/>
          <a:sy n="100" d="100"/>
        </p:scale>
        <p:origin x="186" y="78"/>
      </p:cViewPr>
      <p:guideLst/>
    </p:cSldViewPr>
  </p:slideViewPr>
  <p:outlineViewPr>
    <p:cViewPr>
      <p:scale>
        <a:sx n="33" d="100"/>
        <a:sy n="33" d="100"/>
      </p:scale>
      <p:origin x="0" y="-570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29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8.xml"/><Relationship Id="rId39" Type="http://schemas.openxmlformats.org/officeDocument/2006/relationships/slide" Target="slides/slide41.xml"/><Relationship Id="rId21" Type="http://schemas.openxmlformats.org/officeDocument/2006/relationships/slide" Target="slides/slide21.xml"/><Relationship Id="rId34" Type="http://schemas.openxmlformats.org/officeDocument/2006/relationships/slide" Target="slides/slide36.xml"/><Relationship Id="rId42" Type="http://schemas.openxmlformats.org/officeDocument/2006/relationships/slide" Target="slides/slide44.xml"/><Relationship Id="rId47" Type="http://schemas.openxmlformats.org/officeDocument/2006/relationships/slide" Target="slides/slide49.xml"/><Relationship Id="rId50" Type="http://schemas.openxmlformats.org/officeDocument/2006/relationships/slide" Target="slides/slide52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9" Type="http://schemas.openxmlformats.org/officeDocument/2006/relationships/slide" Target="slides/slide31.xml"/><Relationship Id="rId11" Type="http://schemas.openxmlformats.org/officeDocument/2006/relationships/slide" Target="slides/slide11.xml"/><Relationship Id="rId24" Type="http://schemas.openxmlformats.org/officeDocument/2006/relationships/slide" Target="slides/slide26.xml"/><Relationship Id="rId32" Type="http://schemas.openxmlformats.org/officeDocument/2006/relationships/slide" Target="slides/slide34.xml"/><Relationship Id="rId37" Type="http://schemas.openxmlformats.org/officeDocument/2006/relationships/slide" Target="slides/slide39.xml"/><Relationship Id="rId40" Type="http://schemas.openxmlformats.org/officeDocument/2006/relationships/slide" Target="slides/slide42.xml"/><Relationship Id="rId45" Type="http://schemas.openxmlformats.org/officeDocument/2006/relationships/slide" Target="slides/slide47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5.xml"/><Relationship Id="rId28" Type="http://schemas.openxmlformats.org/officeDocument/2006/relationships/slide" Target="slides/slide30.xml"/><Relationship Id="rId36" Type="http://schemas.openxmlformats.org/officeDocument/2006/relationships/slide" Target="slides/slide38.xml"/><Relationship Id="rId49" Type="http://schemas.openxmlformats.org/officeDocument/2006/relationships/slide" Target="slides/slide51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3.xml"/><Relationship Id="rId44" Type="http://schemas.openxmlformats.org/officeDocument/2006/relationships/slide" Target="slides/slide46.xml"/><Relationship Id="rId52" Type="http://schemas.openxmlformats.org/officeDocument/2006/relationships/slide" Target="slides/slide54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9.xml"/><Relationship Id="rId30" Type="http://schemas.openxmlformats.org/officeDocument/2006/relationships/slide" Target="slides/slide32.xml"/><Relationship Id="rId35" Type="http://schemas.openxmlformats.org/officeDocument/2006/relationships/slide" Target="slides/slide37.xml"/><Relationship Id="rId43" Type="http://schemas.openxmlformats.org/officeDocument/2006/relationships/slide" Target="slides/slide45.xml"/><Relationship Id="rId48" Type="http://schemas.openxmlformats.org/officeDocument/2006/relationships/slide" Target="slides/slide50.xml"/><Relationship Id="rId8" Type="http://schemas.openxmlformats.org/officeDocument/2006/relationships/slide" Target="slides/slide8.xml"/><Relationship Id="rId51" Type="http://schemas.openxmlformats.org/officeDocument/2006/relationships/slide" Target="slides/slide53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7.xml"/><Relationship Id="rId33" Type="http://schemas.openxmlformats.org/officeDocument/2006/relationships/slide" Target="slides/slide35.xml"/><Relationship Id="rId38" Type="http://schemas.openxmlformats.org/officeDocument/2006/relationships/slide" Target="slides/slide40.xml"/><Relationship Id="rId46" Type="http://schemas.openxmlformats.org/officeDocument/2006/relationships/slide" Target="slides/slide48.xml"/><Relationship Id="rId20" Type="http://schemas.openxmlformats.org/officeDocument/2006/relationships/slide" Target="slides/slide20.xml"/><Relationship Id="rId41" Type="http://schemas.openxmlformats.org/officeDocument/2006/relationships/slide" Target="slides/slide43.xml"/><Relationship Id="rId1" Type="http://schemas.openxmlformats.org/officeDocument/2006/relationships/slide" Target="slides/slide1.xml"/><Relationship Id="rId6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6A59096-30E8-45A8-ABAC-026C37AA1DE7}" type="datetime1">
              <a:rPr lang="de-DE"/>
              <a:pPr>
                <a:defRPr/>
              </a:pPr>
              <a:t>07.12.2019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de-DE" smtClean="0"/>
              <a:t>https://master.econ.uni-freiburg.de/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4284422-ECF7-4B14-8690-FD7EB550667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597795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8A3C567-BCE3-40BE-B658-F419B532C81D}" type="datetime1">
              <a:rPr lang="de-DE"/>
              <a:pPr>
                <a:defRPr/>
              </a:pPr>
              <a:t>07.12.2019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de-DE" smtClean="0"/>
              <a:t>https://master.econ.uni-freiburg.de/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37F6B38-CA21-4BAD-9FD9-EFBCDE1DDB1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131898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6B38-CA21-4BAD-9FD9-EFBCDE1DDB10}" type="slidenum">
              <a:rPr lang="de-DE" altLang="de-DE" smtClean="0"/>
              <a:pPr/>
              <a:t>54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https://master.econ.uni-freiburg.de/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36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ni_PowerPoint-Titel_E1e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platzhalter 2"/>
          <p:cNvSpPr>
            <a:spLocks noGrp="1"/>
          </p:cNvSpPr>
          <p:nvPr>
            <p:ph type="subTitle" idx="1"/>
          </p:nvPr>
        </p:nvSpPr>
        <p:spPr>
          <a:xfrm>
            <a:off x="466725" y="2781300"/>
            <a:ext cx="7418388" cy="1800225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21511" name="Titelplatzhalter 6"/>
          <p:cNvSpPr>
            <a:spLocks noGrp="1"/>
          </p:cNvSpPr>
          <p:nvPr>
            <p:ph type="ctrTitle"/>
          </p:nvPr>
        </p:nvSpPr>
        <p:spPr>
          <a:xfrm>
            <a:off x="466725" y="1268413"/>
            <a:ext cx="7418388" cy="13684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24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F364B-E1B2-411A-A28B-8092B0608CC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436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973763" y="304800"/>
            <a:ext cx="1835150" cy="5930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304800"/>
            <a:ext cx="5353050" cy="59309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37945-7837-4754-8DE5-B415872F495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410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5.12.2019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05401-D746-42A1-9A5D-62F56895CD1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970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766D8-8B65-4E11-BBE9-88A6B864D64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601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5941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14813" y="1484313"/>
            <a:ext cx="35941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1590A-761F-4380-B5E1-A9F2F2CB7C4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337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8CFF5-3EE8-4EF9-8AEF-81883C8D7CB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635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E3B9A-F967-4183-B5A5-43A0AC1D2FB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499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E592B-247E-46EC-B959-6D9BDB316DC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021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87891-A357-4B15-AF65-C229958629D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540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33AF9-F635-472E-BBCC-70DFB657C02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38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Uni_PowerPoint-Master_E2_RGB_3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484313"/>
            <a:ext cx="73406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</a:t>
            </a:r>
          </a:p>
          <a:p>
            <a:pPr lvl="2"/>
            <a:r>
              <a:rPr lang="de-DE" altLang="de-DE" smtClean="0"/>
              <a:t> 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8313" y="6551613"/>
            <a:ext cx="598487" cy="234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79500" y="6551613"/>
            <a:ext cx="6300788" cy="234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88225" y="6551613"/>
            <a:ext cx="420688" cy="234950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3A669E1-4496-4AA5-8DDC-A1A3E95F77A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1" name="Titelplatzhalter 6"/>
          <p:cNvSpPr>
            <a:spLocks noGrp="1"/>
          </p:cNvSpPr>
          <p:nvPr>
            <p:ph type="title"/>
          </p:nvPr>
        </p:nvSpPr>
        <p:spPr bwMode="auto">
          <a:xfrm>
            <a:off x="468313" y="304800"/>
            <a:ext cx="59039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ni-freiburg.de/vwl-international" TargetMode="External"/><Relationship Id="rId2" Type="http://schemas.openxmlformats.org/officeDocument/2006/relationships/hyperlink" Target="https://portal.uni-freiburg.de/vwl-international/kontakt-en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ni-freiburg.de/pa-vwl/eucor" TargetMode="External"/><Relationship Id="rId2" Type="http://schemas.openxmlformats.org/officeDocument/2006/relationships/hyperlink" Target="http://www.studium.uni-freiburg.de/en/counseling/exchange-programs-and-studying-abroad/eucor?set_language=e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aster.econ.uni-freiburg.de/data/m-sc-economics-replacement-compulsory-course-form.pdf/vie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/>
          </p:nvPr>
        </p:nvSpPr>
        <p:spPr/>
        <p:txBody>
          <a:bodyPr anchor="b" anchorCtr="0"/>
          <a:lstStyle/>
          <a:p>
            <a:pPr algn="r" eaLnBrk="1" hangingPunct="1"/>
            <a:r>
              <a:rPr lang="de-DE" altLang="de-DE" dirty="0" err="1" smtClean="0">
                <a:solidFill>
                  <a:srgbClr val="002060"/>
                </a:solidFill>
              </a:rPr>
              <a:t>Examination</a:t>
            </a:r>
            <a:r>
              <a:rPr lang="de-DE" altLang="de-DE" dirty="0" smtClean="0">
                <a:solidFill>
                  <a:srgbClr val="002060"/>
                </a:solidFill>
              </a:rPr>
              <a:t> Rules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buFontTx/>
              <a:buNone/>
            </a:pPr>
            <a:r>
              <a:rPr lang="de-DE" altLang="de-DE" dirty="0" err="1" smtClean="0">
                <a:solidFill>
                  <a:srgbClr val="002060"/>
                </a:solidFill>
              </a:rPr>
              <a:t>M.Sc</a:t>
            </a:r>
            <a:r>
              <a:rPr lang="de-DE" altLang="de-DE" dirty="0" smtClean="0">
                <a:solidFill>
                  <a:srgbClr val="002060"/>
                </a:solidFill>
              </a:rPr>
              <a:t>. Economics</a:t>
            </a:r>
          </a:p>
          <a:p>
            <a:pPr algn="r" eaLnBrk="1" hangingPunct="1">
              <a:buFontTx/>
              <a:buNone/>
            </a:pPr>
            <a:r>
              <a:rPr lang="de-DE" altLang="de-DE" dirty="0" err="1" smtClean="0">
                <a:solidFill>
                  <a:srgbClr val="002060"/>
                </a:solidFill>
              </a:rPr>
              <a:t>Intake</a:t>
            </a:r>
            <a:r>
              <a:rPr lang="de-DE" altLang="de-DE" dirty="0" smtClean="0">
                <a:solidFill>
                  <a:srgbClr val="002060"/>
                </a:solidFill>
              </a:rPr>
              <a:t> 2019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89" y="1124744"/>
            <a:ext cx="3774230" cy="272534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11560" y="5445224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chemeClr val="bg1"/>
                </a:solidFill>
              </a:rPr>
              <a:t>December</a:t>
            </a:r>
            <a:r>
              <a:rPr lang="de-DE" sz="2400" dirty="0" smtClean="0">
                <a:solidFill>
                  <a:schemeClr val="bg1"/>
                </a:solidFill>
              </a:rPr>
              <a:t> 5, 2019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372200" y="260648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Version 07.12.2019</a:t>
            </a:r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72000"/>
            <a:ext cx="5903912" cy="720725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Request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replacement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69410"/>
            <a:ext cx="4668540" cy="5185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79512" y="603058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Send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completed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scanned</a:t>
            </a:r>
            <a:r>
              <a:rPr lang="de-DE" dirty="0" smtClean="0"/>
              <a:t> form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0070C0"/>
                </a:solidFill>
              </a:rPr>
              <a:t>mep.admin@vwl.uni-freiburg.de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46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8136135" cy="4751387"/>
          </a:xfrm>
        </p:spPr>
        <p:txBody>
          <a:bodyPr/>
          <a:lstStyle/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Computational</a:t>
            </a:r>
            <a:r>
              <a:rPr lang="de-DE" sz="2600" dirty="0" smtClean="0">
                <a:solidFill>
                  <a:srgbClr val="002060"/>
                </a:solidFill>
              </a:rPr>
              <a:t> Economics  (6 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Intermediate </a:t>
            </a:r>
            <a:r>
              <a:rPr lang="de-DE" sz="2600" dirty="0" err="1" smtClean="0">
                <a:solidFill>
                  <a:srgbClr val="002060"/>
                </a:solidFill>
              </a:rPr>
              <a:t>Econometrics</a:t>
            </a:r>
            <a:r>
              <a:rPr lang="de-DE" sz="2600" dirty="0" smtClean="0">
                <a:solidFill>
                  <a:srgbClr val="002060"/>
                </a:solidFill>
              </a:rPr>
              <a:t> (10ECTS)</a:t>
            </a:r>
          </a:p>
          <a:p>
            <a:pPr marL="0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de-DE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400" dirty="0" err="1" smtClean="0">
                <a:solidFill>
                  <a:srgbClr val="002060"/>
                </a:solidFill>
              </a:rPr>
              <a:t>You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can</a:t>
            </a:r>
            <a:r>
              <a:rPr lang="en-US" sz="2400" dirty="0" smtClean="0">
                <a:solidFill>
                  <a:srgbClr val="002060"/>
                </a:solidFill>
              </a:rPr>
              <a:t>’</a:t>
            </a:r>
            <a:r>
              <a:rPr lang="de-DE" sz="2400" dirty="0" smtClean="0">
                <a:solidFill>
                  <a:srgbClr val="002060"/>
                </a:solidFill>
              </a:rPr>
              <a:t>t </a:t>
            </a:r>
            <a:r>
              <a:rPr lang="de-DE" sz="2400" dirty="0" err="1" smtClean="0">
                <a:solidFill>
                  <a:srgbClr val="002060"/>
                </a:solidFill>
              </a:rPr>
              <a:t>replace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any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these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courses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pPr marL="0" indent="0" algn="ctr">
              <a:buNone/>
            </a:pPr>
            <a:r>
              <a:rPr lang="de-DE" sz="3200" dirty="0">
                <a:solidFill>
                  <a:srgbClr val="FF0000"/>
                </a:solidFill>
              </a:rPr>
              <a:t>Quantitative Economics (16 ECTS)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2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992119" cy="4751387"/>
          </a:xfrm>
        </p:spPr>
        <p:txBody>
          <a:bodyPr/>
          <a:lstStyle/>
          <a:p>
            <a:pPr marL="0" indent="0" algn="ctr">
              <a:buNone/>
            </a:pPr>
            <a:endParaRPr lang="de-DE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2060"/>
                </a:solidFill>
              </a:rPr>
              <a:t>E&amp;P: </a:t>
            </a:r>
            <a:r>
              <a:rPr lang="de-DE" sz="2400" dirty="0">
                <a:solidFill>
                  <a:srgbClr val="002060"/>
                </a:solidFill>
              </a:rPr>
              <a:t>	</a:t>
            </a:r>
            <a:r>
              <a:rPr lang="de-DE" sz="2400" dirty="0" smtClean="0">
                <a:solidFill>
                  <a:srgbClr val="002060"/>
                </a:solidFill>
              </a:rPr>
              <a:t>Constitutional Economics</a:t>
            </a:r>
          </a:p>
          <a:p>
            <a:pPr marL="0" indent="0">
              <a:buNone/>
            </a:pPr>
            <a:endParaRPr lang="de-DE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2060"/>
                </a:solidFill>
              </a:rPr>
              <a:t>F: </a:t>
            </a:r>
            <a:r>
              <a:rPr lang="de-DE" sz="2400" dirty="0">
                <a:solidFill>
                  <a:srgbClr val="002060"/>
                </a:solidFill>
              </a:rPr>
              <a:t>	</a:t>
            </a:r>
            <a:r>
              <a:rPr lang="de-DE" sz="2400" dirty="0" err="1" smtClean="0">
                <a:solidFill>
                  <a:srgbClr val="002060"/>
                </a:solidFill>
              </a:rPr>
              <a:t>Principles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Finance</a:t>
            </a:r>
            <a:endParaRPr lang="de-DE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2000" b="1" dirty="0" err="1">
                <a:solidFill>
                  <a:srgbClr val="002060"/>
                </a:solidFill>
              </a:rPr>
              <a:t>Y</a:t>
            </a:r>
            <a:r>
              <a:rPr lang="de-DE" sz="2000" b="1" dirty="0" err="1" smtClean="0">
                <a:solidFill>
                  <a:srgbClr val="002060"/>
                </a:solidFill>
              </a:rPr>
              <a:t>ou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cannot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take</a:t>
            </a:r>
            <a:r>
              <a:rPr lang="de-DE" sz="2000" b="1" dirty="0" smtClean="0">
                <a:solidFill>
                  <a:srgbClr val="002060"/>
                </a:solidFill>
              </a:rPr>
              <a:t> a </a:t>
            </a:r>
            <a:r>
              <a:rPr lang="de-DE" sz="2000" b="1" dirty="0" err="1" smtClean="0">
                <a:solidFill>
                  <a:srgbClr val="002060"/>
                </a:solidFill>
              </a:rPr>
              <a:t>specialization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course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from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another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profile</a:t>
            </a:r>
            <a:r>
              <a:rPr lang="de-DE" sz="20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de-DE" sz="2000" b="1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err="1">
                <a:solidFill>
                  <a:srgbClr val="FF0000"/>
                </a:solidFill>
              </a:rPr>
              <a:t>Specializations</a:t>
            </a:r>
            <a:r>
              <a:rPr lang="de-DE" sz="32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58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8" name="Textfeld 7"/>
          <p:cNvSpPr txBox="1"/>
          <p:nvPr/>
        </p:nvSpPr>
        <p:spPr>
          <a:xfrm>
            <a:off x="460418" y="2376000"/>
            <a:ext cx="33915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>
                <a:solidFill>
                  <a:srgbClr val="002060"/>
                </a:solidFill>
              </a:rPr>
              <a:t>Internal</a:t>
            </a:r>
          </a:p>
          <a:p>
            <a:pPr algn="ctr"/>
            <a:r>
              <a:rPr lang="de-DE" sz="2600" dirty="0" smtClean="0">
                <a:solidFill>
                  <a:srgbClr val="002060"/>
                </a:solidFill>
              </a:rPr>
              <a:t>At least (!!!) 32 ECTS </a:t>
            </a:r>
            <a:r>
              <a:rPr lang="de-DE" sz="2600" dirty="0" err="1" smtClean="0">
                <a:solidFill>
                  <a:srgbClr val="002060"/>
                </a:solidFill>
              </a:rPr>
              <a:t>from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u="sng" dirty="0" err="1" smtClean="0">
                <a:solidFill>
                  <a:srgbClr val="002060"/>
                </a:solidFill>
              </a:rPr>
              <a:t>your</a:t>
            </a:r>
            <a:r>
              <a:rPr lang="de-DE" sz="2600" u="sng" dirty="0" smtClean="0">
                <a:solidFill>
                  <a:srgbClr val="002060"/>
                </a:solidFill>
              </a:rPr>
              <a:t> </a:t>
            </a:r>
            <a:r>
              <a:rPr lang="de-DE" sz="2600" u="sng" dirty="0" err="1" smtClean="0">
                <a:solidFill>
                  <a:srgbClr val="002060"/>
                </a:solidFill>
              </a:rPr>
              <a:t>area</a:t>
            </a:r>
            <a:r>
              <a:rPr lang="de-DE" sz="2600" u="sng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specialization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16016" y="2376000"/>
            <a:ext cx="33915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err="1" smtClean="0">
                <a:solidFill>
                  <a:srgbClr val="002060"/>
                </a:solidFill>
              </a:rPr>
              <a:t>External</a:t>
            </a:r>
            <a:endParaRPr lang="de-DE" sz="2600" b="1" dirty="0" smtClean="0">
              <a:solidFill>
                <a:srgbClr val="002060"/>
              </a:solidFill>
            </a:endParaRPr>
          </a:p>
          <a:p>
            <a:pPr algn="ctr"/>
            <a:r>
              <a:rPr lang="de-DE" sz="2600" dirty="0" err="1" smtClean="0">
                <a:solidFill>
                  <a:srgbClr val="002060"/>
                </a:solidFill>
              </a:rPr>
              <a:t>Up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(!!!) </a:t>
            </a:r>
            <a:r>
              <a:rPr lang="de-DE" sz="2600" dirty="0">
                <a:solidFill>
                  <a:srgbClr val="002060"/>
                </a:solidFill>
              </a:rPr>
              <a:t>1</a:t>
            </a:r>
            <a:r>
              <a:rPr lang="de-DE" sz="2600" dirty="0" smtClean="0">
                <a:solidFill>
                  <a:srgbClr val="002060"/>
                </a:solidFill>
              </a:rPr>
              <a:t>2 ECTS </a:t>
            </a:r>
            <a:r>
              <a:rPr lang="de-DE" sz="2600" dirty="0" err="1" smtClean="0">
                <a:solidFill>
                  <a:srgbClr val="002060"/>
                </a:solidFill>
              </a:rPr>
              <a:t>from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u="sng" dirty="0" err="1" smtClean="0">
                <a:solidFill>
                  <a:srgbClr val="002060"/>
                </a:solidFill>
              </a:rPr>
              <a:t>another</a:t>
            </a:r>
            <a:r>
              <a:rPr lang="de-DE" sz="2600" u="sng" dirty="0" smtClean="0">
                <a:solidFill>
                  <a:srgbClr val="002060"/>
                </a:solidFill>
              </a:rPr>
              <a:t> </a:t>
            </a:r>
            <a:r>
              <a:rPr lang="de-DE" sz="2600" u="sng" dirty="0" err="1" smtClean="0">
                <a:solidFill>
                  <a:srgbClr val="002060"/>
                </a:solidFill>
              </a:rPr>
              <a:t>area</a:t>
            </a:r>
            <a:r>
              <a:rPr lang="de-DE" sz="2600" u="sng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specialization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de-DE" sz="2600" dirty="0" smtClean="0">
                <a:solidFill>
                  <a:srgbClr val="002060"/>
                </a:solidFill>
              </a:rPr>
              <a:t>-</a:t>
            </a:r>
            <a:endParaRPr lang="de-DE" sz="2600" dirty="0">
              <a:solidFill>
                <a:srgbClr val="002060"/>
              </a:solidFill>
            </a:endParaRPr>
          </a:p>
          <a:p>
            <a:pPr algn="ctr"/>
            <a:r>
              <a:rPr lang="de-DE" sz="2600" dirty="0" smtClean="0">
                <a:solidFill>
                  <a:srgbClr val="002060"/>
                </a:solidFill>
              </a:rPr>
              <a:t>but still </a:t>
            </a:r>
            <a:r>
              <a:rPr lang="de-DE" sz="2600" dirty="0" err="1" smtClean="0">
                <a:solidFill>
                  <a:srgbClr val="002060"/>
                </a:solidFill>
              </a:rPr>
              <a:t>within</a:t>
            </a:r>
            <a:r>
              <a:rPr lang="de-DE" sz="2600" dirty="0" smtClean="0">
                <a:solidFill>
                  <a:srgbClr val="002060"/>
                </a:solidFill>
              </a:rPr>
              <a:t> Economics!</a:t>
            </a:r>
          </a:p>
          <a:p>
            <a:pPr algn="ctr"/>
            <a:r>
              <a:rPr lang="de-DE" sz="2600" dirty="0" smtClean="0">
                <a:solidFill>
                  <a:srgbClr val="002060"/>
                </a:solidFill>
              </a:rPr>
              <a:t>(</a:t>
            </a:r>
            <a:r>
              <a:rPr lang="de-DE" sz="2600" dirty="0" err="1" smtClean="0">
                <a:solidFill>
                  <a:srgbClr val="002060"/>
                </a:solidFill>
              </a:rPr>
              <a:t>no</a:t>
            </a:r>
            <a:r>
              <a:rPr lang="de-DE" sz="2600" dirty="0" smtClean="0">
                <a:solidFill>
                  <a:srgbClr val="002060"/>
                </a:solidFill>
              </a:rPr>
              <a:t> Art </a:t>
            </a:r>
            <a:r>
              <a:rPr lang="de-DE" sz="2600" dirty="0" err="1" smtClean="0">
                <a:solidFill>
                  <a:srgbClr val="002060"/>
                </a:solidFill>
              </a:rPr>
              <a:t>History</a:t>
            </a:r>
            <a:r>
              <a:rPr lang="de-DE" sz="2600" dirty="0" smtClean="0">
                <a:solidFill>
                  <a:srgbClr val="002060"/>
                </a:solidFill>
              </a:rPr>
              <a:t> sorry)</a:t>
            </a:r>
            <a:endParaRPr lang="de-DE" sz="2600" dirty="0">
              <a:solidFill>
                <a:srgbClr val="002060"/>
              </a:solidFill>
            </a:endParaRPr>
          </a:p>
        </p:txBody>
      </p:sp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err="1">
                <a:solidFill>
                  <a:srgbClr val="FF0000"/>
                </a:solidFill>
              </a:rPr>
              <a:t>Electives</a:t>
            </a:r>
            <a:r>
              <a:rPr lang="de-DE" sz="3200" dirty="0">
                <a:solidFill>
                  <a:srgbClr val="FF0000"/>
                </a:solidFill>
              </a:rPr>
              <a:t> – 44 ECTS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627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start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soon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get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b="1" dirty="0" smtClean="0">
                <a:solidFill>
                  <a:srgbClr val="002060"/>
                </a:solidFill>
              </a:rPr>
              <a:t>70 ECTS </a:t>
            </a:r>
            <a:r>
              <a:rPr lang="de-DE" sz="2000" dirty="0" smtClean="0">
                <a:solidFill>
                  <a:srgbClr val="002060"/>
                </a:solidFill>
              </a:rPr>
              <a:t>(</a:t>
            </a:r>
            <a:r>
              <a:rPr lang="de-DE" sz="2000" dirty="0" err="1" smtClean="0">
                <a:solidFill>
                  <a:srgbClr val="002060"/>
                </a:solidFill>
              </a:rPr>
              <a:t>approved</a:t>
            </a:r>
            <a:r>
              <a:rPr lang="de-DE" sz="2000" dirty="0" smtClean="0">
                <a:solidFill>
                  <a:srgbClr val="002060"/>
                </a:solidFill>
              </a:rPr>
              <a:t> on 4.12.2019)</a:t>
            </a:r>
          </a:p>
          <a:p>
            <a:pPr marL="0" indent="0" algn="ctr">
              <a:buNone/>
            </a:pPr>
            <a:endParaRPr lang="de-DE" sz="2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have</a:t>
            </a:r>
            <a:r>
              <a:rPr lang="de-DE" sz="2600" dirty="0" smtClean="0">
                <a:solidFill>
                  <a:srgbClr val="002060"/>
                </a:solidFill>
              </a:rPr>
              <a:t> 20 </a:t>
            </a:r>
            <a:r>
              <a:rPr lang="de-DE" sz="2600" dirty="0" err="1" smtClean="0">
                <a:solidFill>
                  <a:srgbClr val="002060"/>
                </a:solidFill>
              </a:rPr>
              <a:t>weeks</a:t>
            </a:r>
            <a:r>
              <a:rPr lang="de-DE" sz="2600" dirty="0" smtClean="0">
                <a:solidFill>
                  <a:srgbClr val="002060"/>
                </a:solidFill>
              </a:rPr>
              <a:t> after </a:t>
            </a:r>
            <a:r>
              <a:rPr lang="de-DE" sz="2600" dirty="0" err="1" smtClean="0">
                <a:solidFill>
                  <a:srgbClr val="002060"/>
                </a:solidFill>
              </a:rPr>
              <a:t>registration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complete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thesis</a:t>
            </a:r>
            <a:r>
              <a:rPr lang="de-DE" sz="26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endParaRPr lang="de-DE" sz="2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600" dirty="0" err="1" smtClean="0">
                <a:solidFill>
                  <a:srgbClr val="002060"/>
                </a:solidFill>
              </a:rPr>
              <a:t>There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is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no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obligation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when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should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register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for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thesis</a:t>
            </a:r>
            <a:r>
              <a:rPr lang="de-DE" sz="2600" dirty="0" smtClean="0">
                <a:solidFill>
                  <a:srgbClr val="002060"/>
                </a:solidFill>
              </a:rPr>
              <a:t>.</a:t>
            </a:r>
            <a:endParaRPr lang="de-DE" sz="26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>
                <a:solidFill>
                  <a:srgbClr val="FF0000"/>
                </a:solidFill>
              </a:rPr>
              <a:t>Master Thesis (24 ECTS)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96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Procedure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of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the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master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thesis</a:t>
            </a:r>
            <a:endParaRPr lang="de-D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84313"/>
            <a:ext cx="8712968" cy="47513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z="2600" dirty="0" smtClean="0">
                <a:solidFill>
                  <a:srgbClr val="002060"/>
                </a:solidFill>
              </a:rPr>
              <a:t>Find a </a:t>
            </a:r>
            <a:r>
              <a:rPr lang="de-DE" sz="2600" dirty="0" err="1" smtClean="0">
                <a:solidFill>
                  <a:srgbClr val="002060"/>
                </a:solidFill>
              </a:rPr>
              <a:t>supervisor</a:t>
            </a:r>
            <a:r>
              <a:rPr lang="de-DE" sz="2600" dirty="0" smtClean="0">
                <a:solidFill>
                  <a:srgbClr val="002060"/>
                </a:solidFill>
              </a:rPr>
              <a:t> (on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own</a:t>
            </a:r>
            <a:r>
              <a:rPr lang="de-DE" sz="2600" dirty="0" smtClean="0">
                <a:solidFill>
                  <a:srgbClr val="002060"/>
                </a:solidFill>
              </a:rPr>
              <a:t>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2060"/>
                </a:solidFill>
              </a:rPr>
              <a:t>You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can</a:t>
            </a:r>
            <a:r>
              <a:rPr lang="de-DE" sz="2000" dirty="0" smtClean="0">
                <a:solidFill>
                  <a:srgbClr val="002060"/>
                </a:solidFill>
              </a:rPr>
              <a:t> find </a:t>
            </a:r>
            <a:r>
              <a:rPr lang="de-DE" sz="2000" dirty="0" err="1" smtClean="0">
                <a:solidFill>
                  <a:srgbClr val="002060"/>
                </a:solidFill>
              </a:rPr>
              <a:t>some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useful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information</a:t>
            </a:r>
            <a:r>
              <a:rPr lang="de-DE" sz="2000" dirty="0" smtClean="0">
                <a:solidFill>
                  <a:srgbClr val="002060"/>
                </a:solidFill>
              </a:rPr>
              <a:t> on </a:t>
            </a:r>
            <a:r>
              <a:rPr lang="de-DE" sz="2000" dirty="0" err="1" smtClean="0">
                <a:solidFill>
                  <a:srgbClr val="002060"/>
                </a:solidFill>
              </a:rPr>
              <a:t>our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website</a:t>
            </a:r>
            <a:endParaRPr lang="de-DE" sz="2000" dirty="0" smtClean="0">
              <a:solidFill>
                <a:srgbClr val="002060"/>
              </a:solidFill>
            </a:endParaRPr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600" b="1" dirty="0" smtClean="0">
                <a:solidFill>
                  <a:srgbClr val="002060"/>
                </a:solidFill>
              </a:rPr>
              <a:t>Admission: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Once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supervisor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agrees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supervise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,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submit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admission</a:t>
            </a:r>
            <a:r>
              <a:rPr lang="de-DE" sz="2600" dirty="0" smtClean="0">
                <a:solidFill>
                  <a:srgbClr val="002060"/>
                </a:solidFill>
              </a:rPr>
              <a:t> form.</a:t>
            </a:r>
          </a:p>
          <a:p>
            <a:pPr marL="914400" lvl="1" indent="-514350"/>
            <a:r>
              <a:rPr lang="de-DE" sz="2600" dirty="0" err="1" smtClean="0">
                <a:solidFill>
                  <a:srgbClr val="002060"/>
                </a:solidFill>
              </a:rPr>
              <a:t>No</a:t>
            </a:r>
            <a:r>
              <a:rPr lang="de-DE" sz="2600" dirty="0" smtClean="0">
                <a:solidFill>
                  <a:srgbClr val="002060"/>
                </a:solidFill>
              </a:rPr>
              <a:t> time </a:t>
            </a:r>
            <a:r>
              <a:rPr lang="de-DE" sz="2600" dirty="0" err="1" smtClean="0">
                <a:solidFill>
                  <a:srgbClr val="002060"/>
                </a:solidFill>
              </a:rPr>
              <a:t>constraint</a:t>
            </a:r>
            <a:r>
              <a:rPr lang="de-DE" sz="2600" dirty="0" smtClean="0">
                <a:solidFill>
                  <a:srgbClr val="002060"/>
                </a:solidFill>
              </a:rPr>
              <a:t> in </a:t>
            </a:r>
            <a:r>
              <a:rPr lang="de-DE" sz="2600" dirty="0" err="1" smtClean="0">
                <a:solidFill>
                  <a:srgbClr val="002060"/>
                </a:solidFill>
              </a:rPr>
              <a:t>this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phase</a:t>
            </a:r>
            <a:endParaRPr lang="de-DE" sz="2600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de-DE" sz="26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600" b="1" dirty="0" smtClean="0">
                <a:solidFill>
                  <a:srgbClr val="002060"/>
                </a:solidFill>
              </a:rPr>
              <a:t>Registration: </a:t>
            </a:r>
            <a:r>
              <a:rPr lang="de-DE" sz="2600" dirty="0" err="1" smtClean="0">
                <a:solidFill>
                  <a:srgbClr val="002060"/>
                </a:solidFill>
              </a:rPr>
              <a:t>Once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and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supervisor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agree</a:t>
            </a:r>
            <a:r>
              <a:rPr lang="de-DE" sz="2600" dirty="0" smtClean="0">
                <a:solidFill>
                  <a:srgbClr val="002060"/>
                </a:solidFill>
              </a:rPr>
              <a:t> on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smtClean="0">
                <a:solidFill>
                  <a:srgbClr val="002060"/>
                </a:solidFill>
              </a:rPr>
              <a:t>title</a:t>
            </a:r>
            <a:r>
              <a:rPr lang="de-DE" sz="2600" dirty="0" smtClean="0">
                <a:solidFill>
                  <a:srgbClr val="002060"/>
                </a:solidFill>
              </a:rPr>
              <a:t>,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register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title </a:t>
            </a:r>
            <a:r>
              <a:rPr lang="de-DE" sz="2600" dirty="0" err="1" smtClean="0">
                <a:solidFill>
                  <a:srgbClr val="002060"/>
                </a:solidFill>
              </a:rPr>
              <a:t>of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thesis</a:t>
            </a:r>
            <a:endParaRPr lang="de-DE" sz="2600" dirty="0" smtClean="0">
              <a:solidFill>
                <a:srgbClr val="002060"/>
              </a:solidFill>
            </a:endParaRPr>
          </a:p>
          <a:p>
            <a:pPr marL="914400" lvl="1" indent="-514350"/>
            <a:r>
              <a:rPr lang="de-DE" sz="2600" dirty="0" err="1" smtClean="0">
                <a:solidFill>
                  <a:srgbClr val="002060"/>
                </a:solidFill>
              </a:rPr>
              <a:t>Then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20 </a:t>
            </a:r>
            <a:r>
              <a:rPr lang="de-DE" sz="2600" dirty="0" err="1" smtClean="0">
                <a:solidFill>
                  <a:srgbClr val="002060"/>
                </a:solidFill>
              </a:rPr>
              <a:t>weeks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start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counting</a:t>
            </a:r>
            <a:r>
              <a:rPr lang="de-DE" sz="2600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71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External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supervisor</a:t>
            </a:r>
            <a:r>
              <a:rPr lang="de-DE" dirty="0" smtClean="0">
                <a:solidFill>
                  <a:srgbClr val="FF0000"/>
                </a:solidFill>
              </a:rPr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an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supervisor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thesis</a:t>
            </a:r>
            <a:r>
              <a:rPr lang="de-DE" dirty="0" smtClean="0"/>
              <a:t>….</a:t>
            </a:r>
          </a:p>
          <a:p>
            <a:r>
              <a:rPr lang="de-DE" dirty="0" smtClean="0"/>
              <a:t>But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an „internal“ </a:t>
            </a:r>
            <a:r>
              <a:rPr lang="de-DE" dirty="0" err="1" smtClean="0"/>
              <a:t>supervisor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You</a:t>
            </a:r>
            <a:r>
              <a:rPr lang="de-DE" dirty="0" smtClean="0"/>
              <a:t> must find a Professor </a:t>
            </a:r>
            <a:r>
              <a:rPr lang="de-DE" dirty="0" err="1" smtClean="0"/>
              <a:t>from</a:t>
            </a:r>
            <a:r>
              <a:rPr lang="de-DE" dirty="0" smtClean="0"/>
              <a:t> Freiburg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agree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plan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supervisor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78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33" y="116632"/>
            <a:ext cx="8496944" cy="5674162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3" name="Geschweifte Klammer rechts 2"/>
          <p:cNvSpPr/>
          <p:nvPr/>
        </p:nvSpPr>
        <p:spPr>
          <a:xfrm>
            <a:off x="6228184" y="2953713"/>
            <a:ext cx="576064" cy="2016224"/>
          </a:xfrm>
          <a:prstGeom prst="rightBrace">
            <a:avLst/>
          </a:prstGeom>
          <a:noFill/>
          <a:ln w="34925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6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1) Admission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84313"/>
            <a:ext cx="3455615" cy="4751387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de-DE" sz="2400" dirty="0" smtClean="0"/>
              <a:t>Supervisor </a:t>
            </a:r>
            <a:r>
              <a:rPr lang="de-DE" sz="2400" dirty="0" err="1" smtClean="0"/>
              <a:t>agrees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supervise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endParaRPr lang="de-DE" sz="2400" dirty="0" smtClean="0"/>
          </a:p>
          <a:p>
            <a:pPr marL="514350" indent="-514350">
              <a:buAutoNum type="arabicParenR"/>
            </a:pPr>
            <a:r>
              <a:rPr lang="de-DE" sz="2400" dirty="0" err="1" smtClean="0"/>
              <a:t>Complete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upper</a:t>
            </a:r>
            <a:r>
              <a:rPr lang="de-DE" sz="2400" dirty="0" smtClean="0"/>
              <a:t> </a:t>
            </a:r>
            <a:r>
              <a:rPr lang="de-DE" sz="2400" dirty="0" err="1" smtClean="0"/>
              <a:t>part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form </a:t>
            </a:r>
            <a:r>
              <a:rPr lang="de-DE" sz="2400" dirty="0" err="1" smtClean="0"/>
              <a:t>and</a:t>
            </a:r>
            <a:r>
              <a:rPr lang="de-DE" sz="2400" dirty="0" smtClean="0"/>
              <a:t> bring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supervisor</a:t>
            </a:r>
            <a:endParaRPr lang="de-DE" sz="2400" dirty="0" smtClean="0"/>
          </a:p>
          <a:p>
            <a:pPr marL="514350" indent="-514350">
              <a:buAutoNum type="arabicParenR"/>
            </a:pP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supervisor</a:t>
            </a:r>
            <a:r>
              <a:rPr lang="de-DE" sz="2400" dirty="0" smtClean="0"/>
              <a:t> will </a:t>
            </a:r>
            <a:r>
              <a:rPr lang="de-DE" sz="2400" dirty="0" err="1" smtClean="0"/>
              <a:t>complete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middle</a:t>
            </a:r>
            <a:r>
              <a:rPr lang="de-DE" sz="2400" dirty="0" smtClean="0"/>
              <a:t> </a:t>
            </a:r>
            <a:r>
              <a:rPr lang="de-DE" sz="2400" dirty="0" err="1" smtClean="0"/>
              <a:t>part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send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MEP </a:t>
            </a:r>
            <a:r>
              <a:rPr lang="de-DE" sz="2400" dirty="0" err="1" smtClean="0"/>
              <a:t>Coordinator</a:t>
            </a:r>
            <a:endParaRPr lang="de-DE" sz="2400" dirty="0" smtClean="0"/>
          </a:p>
          <a:p>
            <a:pPr marL="514350" indent="-514350">
              <a:buAutoNum type="arabicParenR"/>
            </a:pPr>
            <a:r>
              <a:rPr lang="de-DE" sz="2400" dirty="0" smtClean="0"/>
              <a:t>MEP </a:t>
            </a:r>
            <a:r>
              <a:rPr lang="de-DE" sz="2400" dirty="0" err="1" smtClean="0"/>
              <a:t>Coordinator</a:t>
            </a:r>
            <a:r>
              <a:rPr lang="de-DE" sz="2400" dirty="0" smtClean="0"/>
              <a:t> will </a:t>
            </a:r>
            <a:r>
              <a:rPr lang="de-DE" sz="2400" dirty="0" err="1" smtClean="0"/>
              <a:t>process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admission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1" y="-180989"/>
            <a:ext cx="4877819" cy="6858000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14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2) Registration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84313"/>
            <a:ext cx="4486113" cy="47513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z="2400" dirty="0" err="1" smtClean="0"/>
              <a:t>Agree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title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thesis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supervisor</a:t>
            </a:r>
            <a:endParaRPr lang="de-DE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supervisor</a:t>
            </a:r>
            <a:r>
              <a:rPr lang="de-DE" sz="2400" dirty="0" smtClean="0"/>
              <a:t> </a:t>
            </a:r>
            <a:r>
              <a:rPr lang="de-DE" sz="2400" dirty="0" err="1" smtClean="0"/>
              <a:t>completes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form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sends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MEP </a:t>
            </a:r>
            <a:r>
              <a:rPr lang="de-DE" sz="2400" dirty="0" err="1" smtClean="0"/>
              <a:t>Coordinator</a:t>
            </a:r>
            <a:endParaRPr lang="de-DE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MEP </a:t>
            </a:r>
            <a:r>
              <a:rPr lang="de-DE" sz="2400" dirty="0" err="1" smtClean="0"/>
              <a:t>Coordinator</a:t>
            </a:r>
            <a:r>
              <a:rPr lang="de-DE" sz="2400" dirty="0" smtClean="0"/>
              <a:t> </a:t>
            </a:r>
            <a:r>
              <a:rPr lang="de-DE" sz="2400" dirty="0" err="1" smtClean="0"/>
              <a:t>processes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title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sends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an </a:t>
            </a:r>
            <a:r>
              <a:rPr lang="de-DE" sz="2400" dirty="0" err="1" smtClean="0"/>
              <a:t>e-mail</a:t>
            </a:r>
            <a:r>
              <a:rPr lang="de-DE" sz="2400" dirty="0" smtClean="0"/>
              <a:t> </a:t>
            </a:r>
            <a:r>
              <a:rPr lang="de-DE" sz="2400" dirty="0" err="1" smtClean="0"/>
              <a:t>informing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official</a:t>
            </a:r>
            <a:r>
              <a:rPr lang="de-DE" sz="2400" dirty="0" smtClean="0"/>
              <a:t> title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official</a:t>
            </a:r>
            <a:r>
              <a:rPr lang="de-DE" sz="2400" dirty="0" smtClean="0"/>
              <a:t> </a:t>
            </a:r>
            <a:r>
              <a:rPr lang="de-DE" sz="2400" dirty="0" err="1" smtClean="0"/>
              <a:t>deadline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625" y="-51116"/>
            <a:ext cx="4478375" cy="6858000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96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Index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12875"/>
            <a:ext cx="8136135" cy="47513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Required ECTS per block (replacements)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Grades &amp; Transcripts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Repetition of Exams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if you are ill on the day of the exam?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Strategies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Problems?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Changing </a:t>
            </a:r>
            <a:r>
              <a:rPr lang="en-US" sz="2400" dirty="0"/>
              <a:t>the profile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Semester off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Going </a:t>
            </a:r>
            <a:r>
              <a:rPr lang="en-US" sz="2400" dirty="0" smtClean="0"/>
              <a:t>Abroad</a:t>
            </a:r>
            <a:r>
              <a:rPr lang="en-US" sz="2400" dirty="0"/>
              <a:t> </a:t>
            </a:r>
            <a:r>
              <a:rPr lang="en-US" sz="2400" dirty="0" smtClean="0"/>
              <a:t>on exchange.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Special procedures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Registration next </a:t>
            </a:r>
            <a:r>
              <a:rPr lang="en-US" sz="2400" dirty="0" smtClean="0"/>
              <a:t>semester 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92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	</a:t>
            </a:r>
            <a:r>
              <a:rPr lang="de-DE" dirty="0" err="1" smtClean="0">
                <a:solidFill>
                  <a:srgbClr val="FF0000"/>
                </a:solidFill>
              </a:rPr>
              <a:t>Exam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registration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05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Period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registration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deregistration</a:t>
            </a:r>
            <a:r>
              <a:rPr lang="de-DE" dirty="0"/>
              <a:t>: </a:t>
            </a:r>
            <a:r>
              <a:rPr lang="de-DE" dirty="0" smtClean="0"/>
              <a:t>20.12.2019 </a:t>
            </a:r>
            <a:r>
              <a:rPr lang="de-DE" dirty="0"/>
              <a:t>- </a:t>
            </a:r>
            <a:r>
              <a:rPr lang="de-DE" dirty="0" smtClean="0"/>
              <a:t>20.01.2020</a:t>
            </a:r>
          </a:p>
          <a:p>
            <a:endParaRPr lang="de-DE" dirty="0" smtClean="0"/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exceptions</a:t>
            </a:r>
            <a:r>
              <a:rPr lang="de-DE" dirty="0" smtClean="0"/>
              <a:t>: </a:t>
            </a:r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registration</a:t>
            </a:r>
            <a:r>
              <a:rPr lang="de-DE" dirty="0" smtClean="0"/>
              <a:t> -&gt;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exam</a:t>
            </a:r>
            <a:endParaRPr lang="de-DE" dirty="0" smtClean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81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</a:t>
            </a:r>
            <a:r>
              <a:rPr lang="de-DE" dirty="0" smtClean="0"/>
              <a:t> </a:t>
            </a:r>
            <a:r>
              <a:rPr lang="de-DE" dirty="0" err="1" smtClean="0"/>
              <a:t>schedule</a:t>
            </a:r>
            <a:r>
              <a:rPr lang="de-DE" dirty="0" smtClean="0"/>
              <a:t> WS 19/20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546" y="1268760"/>
            <a:ext cx="8496175" cy="5184576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February</a:t>
            </a:r>
            <a:r>
              <a:rPr lang="de-DE" dirty="0" smtClean="0"/>
              <a:t> 17: EPPC</a:t>
            </a:r>
          </a:p>
          <a:p>
            <a:r>
              <a:rPr lang="de-DE" dirty="0" err="1" smtClean="0"/>
              <a:t>February</a:t>
            </a:r>
            <a:r>
              <a:rPr lang="de-DE" dirty="0" smtClean="0"/>
              <a:t> 19: </a:t>
            </a:r>
            <a:r>
              <a:rPr lang="de-DE" dirty="0" err="1" smtClean="0"/>
              <a:t>Advanced</a:t>
            </a:r>
            <a:r>
              <a:rPr lang="de-DE" dirty="0" smtClean="0"/>
              <a:t> </a:t>
            </a:r>
            <a:r>
              <a:rPr lang="de-DE" dirty="0" err="1" smtClean="0"/>
              <a:t>Math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Economics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Finance</a:t>
            </a:r>
            <a:r>
              <a:rPr lang="de-DE" dirty="0" smtClean="0"/>
              <a:t> (*)</a:t>
            </a:r>
          </a:p>
          <a:p>
            <a:r>
              <a:rPr lang="de-DE" dirty="0" err="1" smtClean="0"/>
              <a:t>February</a:t>
            </a:r>
            <a:r>
              <a:rPr lang="de-DE" dirty="0" smtClean="0"/>
              <a:t> 21: </a:t>
            </a:r>
            <a:r>
              <a:rPr lang="de-DE" dirty="0" err="1" smtClean="0"/>
              <a:t>Advanced</a:t>
            </a:r>
            <a:r>
              <a:rPr lang="de-DE" dirty="0" smtClean="0"/>
              <a:t> Micro. </a:t>
            </a:r>
            <a:r>
              <a:rPr lang="de-DE" dirty="0"/>
              <a:t>I</a:t>
            </a:r>
          </a:p>
          <a:p>
            <a:r>
              <a:rPr lang="de-DE" dirty="0" err="1" smtClean="0"/>
              <a:t>February</a:t>
            </a:r>
            <a:r>
              <a:rPr lang="de-DE" dirty="0" smtClean="0"/>
              <a:t> 24: </a:t>
            </a:r>
            <a:r>
              <a:rPr lang="de-DE" dirty="0" err="1" smtClean="0"/>
              <a:t>Computational</a:t>
            </a:r>
            <a:r>
              <a:rPr lang="de-DE" dirty="0" smtClean="0"/>
              <a:t> Economics</a:t>
            </a:r>
          </a:p>
          <a:p>
            <a:r>
              <a:rPr lang="de-DE" dirty="0" err="1" smtClean="0"/>
              <a:t>February</a:t>
            </a:r>
            <a:r>
              <a:rPr lang="de-DE" dirty="0" smtClean="0"/>
              <a:t> 26: </a:t>
            </a:r>
            <a:r>
              <a:rPr lang="de-DE" dirty="0" err="1" smtClean="0"/>
              <a:t>Advanced</a:t>
            </a:r>
            <a:r>
              <a:rPr lang="de-DE" dirty="0" smtClean="0"/>
              <a:t> </a:t>
            </a:r>
            <a:r>
              <a:rPr lang="de-DE" dirty="0" err="1" smtClean="0"/>
              <a:t>Macro</a:t>
            </a:r>
            <a:r>
              <a:rPr lang="de-DE" dirty="0" smtClean="0"/>
              <a:t>. I</a:t>
            </a:r>
          </a:p>
          <a:p>
            <a:pPr marL="0" indent="0">
              <a:buNone/>
            </a:pPr>
            <a:r>
              <a:rPr lang="de-DE" dirty="0" smtClean="0"/>
              <a:t>* </a:t>
            </a:r>
            <a:r>
              <a:rPr lang="de-DE" sz="1600" dirty="0" smtClean="0"/>
              <a:t>Recommended </a:t>
            </a:r>
            <a:r>
              <a:rPr lang="de-DE" sz="1600" dirty="0" smtClean="0"/>
              <a:t>but not </a:t>
            </a:r>
            <a:r>
              <a:rPr lang="de-DE" sz="1600" dirty="0" err="1" smtClean="0"/>
              <a:t>mandatory</a:t>
            </a:r>
            <a:endParaRPr lang="de-DE" sz="1600" dirty="0" smtClean="0"/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Source: http://master.econ.uni-freiburg.de/students/procedures</a:t>
            </a:r>
          </a:p>
          <a:p>
            <a:pPr marL="0" indent="0">
              <a:buNone/>
            </a:pPr>
            <a:r>
              <a:rPr lang="de-DE" sz="1600" dirty="0" smtClean="0"/>
              <a:t>http</a:t>
            </a:r>
            <a:r>
              <a:rPr lang="de-DE" sz="1600" dirty="0"/>
              <a:t>://portal.uni-freiburg.de/pa-vwl/Info-Veranstaltung%20M.Sc.%20WS%2015-16/Klausurplan%20WS%201920</a:t>
            </a:r>
            <a:endParaRPr lang="de-DE" sz="1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Rechteck 6"/>
          <p:cNvSpPr/>
          <p:nvPr/>
        </p:nvSpPr>
        <p:spPr>
          <a:xfrm>
            <a:off x="-349657" y="118217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5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First </a:t>
            </a:r>
            <a:r>
              <a:rPr lang="de-DE" dirty="0" err="1" smtClean="0">
                <a:solidFill>
                  <a:srgbClr val="FF0000"/>
                </a:solidFill>
              </a:rPr>
              <a:t>exams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retake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exams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4751387"/>
          </a:xfrm>
        </p:spPr>
        <p:txBody>
          <a:bodyPr/>
          <a:lstStyle/>
          <a:p>
            <a:r>
              <a:rPr lang="de-DE" sz="2800" dirty="0" smtClean="0"/>
              <a:t>Every </a:t>
            </a:r>
            <a:r>
              <a:rPr lang="de-DE" sz="2800" dirty="0" err="1" smtClean="0"/>
              <a:t>semester</a:t>
            </a:r>
            <a:r>
              <a:rPr lang="de-DE" sz="2800" dirty="0" smtClean="0"/>
              <a:t> </a:t>
            </a:r>
            <a:r>
              <a:rPr lang="de-DE" sz="2800" dirty="0" err="1" smtClean="0"/>
              <a:t>there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two</a:t>
            </a:r>
            <a:r>
              <a:rPr lang="de-DE" sz="2800" dirty="0" smtClean="0"/>
              <a:t> </a:t>
            </a:r>
            <a:r>
              <a:rPr lang="de-DE" sz="2800" dirty="0" err="1" smtClean="0"/>
              <a:t>types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exams</a:t>
            </a:r>
            <a:r>
              <a:rPr lang="de-DE" sz="2800" dirty="0" smtClean="0"/>
              <a:t> :</a:t>
            </a:r>
          </a:p>
          <a:p>
            <a:pPr lvl="1"/>
            <a:r>
              <a:rPr lang="de-DE" sz="2000" b="1" dirty="0" smtClean="0"/>
              <a:t>First </a:t>
            </a:r>
            <a:r>
              <a:rPr lang="de-DE" sz="2000" b="1" dirty="0" err="1" smtClean="0"/>
              <a:t>exams</a:t>
            </a:r>
            <a:r>
              <a:rPr lang="de-DE" sz="2000" b="1" dirty="0" smtClean="0"/>
              <a:t> </a:t>
            </a:r>
            <a:r>
              <a:rPr lang="de-DE" sz="2000" dirty="0" smtClean="0"/>
              <a:t>(</a:t>
            </a:r>
            <a:r>
              <a:rPr lang="de-DE" sz="2000" i="1" dirty="0" smtClean="0"/>
              <a:t>Hauptklausur</a:t>
            </a:r>
            <a:r>
              <a:rPr lang="de-DE" sz="2000" dirty="0" smtClean="0"/>
              <a:t>): </a:t>
            </a:r>
          </a:p>
          <a:p>
            <a:pPr lvl="2"/>
            <a:r>
              <a:rPr lang="de-DE" sz="1800" dirty="0" err="1" smtClean="0"/>
              <a:t>Exams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courses</a:t>
            </a:r>
            <a:r>
              <a:rPr lang="de-DE" sz="1800" dirty="0" smtClean="0"/>
              <a:t> </a:t>
            </a:r>
            <a:r>
              <a:rPr lang="de-DE" sz="1800" dirty="0" err="1" smtClean="0"/>
              <a:t>being</a:t>
            </a:r>
            <a:r>
              <a:rPr lang="de-DE" sz="1800" dirty="0" smtClean="0"/>
              <a:t> </a:t>
            </a:r>
            <a:r>
              <a:rPr lang="de-DE" sz="1800" dirty="0" err="1" smtClean="0"/>
              <a:t>taught</a:t>
            </a:r>
            <a:r>
              <a:rPr lang="de-DE" sz="1800" dirty="0" smtClean="0"/>
              <a:t> </a:t>
            </a:r>
            <a:r>
              <a:rPr lang="de-DE" sz="1800" dirty="0" err="1" smtClean="0"/>
              <a:t>that</a:t>
            </a:r>
            <a:r>
              <a:rPr lang="de-DE" sz="1800" dirty="0" smtClean="0"/>
              <a:t> same </a:t>
            </a:r>
            <a:r>
              <a:rPr lang="de-DE" sz="1800" dirty="0" err="1" smtClean="0"/>
              <a:t>semester</a:t>
            </a:r>
            <a:r>
              <a:rPr lang="de-DE" sz="1800" dirty="0" smtClean="0"/>
              <a:t>.</a:t>
            </a:r>
          </a:p>
          <a:p>
            <a:pPr lvl="2"/>
            <a:r>
              <a:rPr lang="de-DE" sz="1800" dirty="0" err="1" smtClean="0"/>
              <a:t>Marked</a:t>
            </a:r>
            <a:r>
              <a:rPr lang="de-DE" sz="1800" dirty="0" smtClean="0"/>
              <a:t>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exam</a:t>
            </a:r>
            <a:r>
              <a:rPr lang="de-DE" sz="1800" dirty="0" smtClean="0"/>
              <a:t> </a:t>
            </a:r>
            <a:r>
              <a:rPr lang="de-DE" sz="1800" dirty="0" err="1" smtClean="0"/>
              <a:t>calendar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an „</a:t>
            </a:r>
            <a:r>
              <a:rPr lang="de-DE" sz="1800" i="1" dirty="0" smtClean="0"/>
              <a:t>a“</a:t>
            </a:r>
            <a:endParaRPr lang="de-DE" sz="2000" i="1" dirty="0" smtClean="0"/>
          </a:p>
          <a:p>
            <a:pPr lvl="1"/>
            <a:r>
              <a:rPr lang="de-DE" sz="2000" b="1" dirty="0" smtClean="0"/>
              <a:t>„Retakes“ </a:t>
            </a:r>
            <a:r>
              <a:rPr lang="de-DE" sz="2000" dirty="0" smtClean="0"/>
              <a:t>(</a:t>
            </a:r>
            <a:r>
              <a:rPr lang="de-DE" sz="2000" i="1" dirty="0" smtClean="0"/>
              <a:t>Wiederholungsklausur</a:t>
            </a:r>
            <a:r>
              <a:rPr lang="de-DE" sz="2000" dirty="0" smtClean="0"/>
              <a:t>): </a:t>
            </a:r>
          </a:p>
          <a:p>
            <a:pPr lvl="2"/>
            <a:r>
              <a:rPr lang="de-DE" sz="1800" dirty="0" err="1" smtClean="0"/>
              <a:t>Exams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courses</a:t>
            </a:r>
            <a:r>
              <a:rPr lang="de-DE" sz="1800" dirty="0" smtClean="0"/>
              <a:t> </a:t>
            </a:r>
            <a:r>
              <a:rPr lang="de-DE" sz="1800" dirty="0" err="1" smtClean="0"/>
              <a:t>that</a:t>
            </a:r>
            <a:r>
              <a:rPr lang="de-DE" sz="1800" dirty="0" smtClean="0"/>
              <a:t> </a:t>
            </a:r>
            <a:r>
              <a:rPr lang="de-DE" sz="1800" dirty="0" err="1" smtClean="0"/>
              <a:t>were</a:t>
            </a:r>
            <a:r>
              <a:rPr lang="de-DE" sz="1800" dirty="0" smtClean="0"/>
              <a:t> </a:t>
            </a:r>
            <a:r>
              <a:rPr lang="de-DE" sz="1800" dirty="0" err="1" smtClean="0"/>
              <a:t>taught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previous</a:t>
            </a:r>
            <a:r>
              <a:rPr lang="de-DE" sz="1800" dirty="0" smtClean="0"/>
              <a:t> </a:t>
            </a:r>
            <a:r>
              <a:rPr lang="de-DE" sz="1800" dirty="0" err="1" smtClean="0"/>
              <a:t>semester</a:t>
            </a:r>
            <a:r>
              <a:rPr lang="de-DE" sz="1800" dirty="0" smtClean="0"/>
              <a:t>.</a:t>
            </a:r>
          </a:p>
          <a:p>
            <a:pPr lvl="2"/>
            <a:r>
              <a:rPr lang="de-DE" sz="1800" dirty="0" err="1" smtClean="0"/>
              <a:t>Marked</a:t>
            </a:r>
            <a:r>
              <a:rPr lang="de-DE" sz="1800" dirty="0" smtClean="0"/>
              <a:t> </a:t>
            </a:r>
            <a:r>
              <a:rPr lang="de-DE" sz="1800" dirty="0"/>
              <a:t>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exam</a:t>
            </a:r>
            <a:r>
              <a:rPr lang="de-DE" sz="1800" dirty="0"/>
              <a:t> </a:t>
            </a:r>
            <a:r>
              <a:rPr lang="de-DE" sz="1800" dirty="0" err="1"/>
              <a:t>calendar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i="1" dirty="0" smtClean="0"/>
              <a:t>„b“</a:t>
            </a:r>
            <a:endParaRPr lang="de-DE" sz="1800" i="1" dirty="0"/>
          </a:p>
          <a:p>
            <a:r>
              <a:rPr lang="de-DE" sz="2800" dirty="0" err="1" smtClean="0"/>
              <a:t>You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register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both</a:t>
            </a:r>
            <a:r>
              <a:rPr lang="de-DE" sz="2800" dirty="0" smtClean="0"/>
              <a:t> </a:t>
            </a:r>
            <a:r>
              <a:rPr lang="de-DE" sz="2800" dirty="0" err="1" smtClean="0"/>
              <a:t>types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exam</a:t>
            </a:r>
            <a:endParaRPr lang="de-DE" sz="2800" dirty="0" smtClean="0"/>
          </a:p>
          <a:p>
            <a:pPr lvl="1"/>
            <a:r>
              <a:rPr lang="de-DE" sz="2000" dirty="0" err="1" smtClean="0"/>
              <a:t>You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register</a:t>
            </a:r>
            <a:r>
              <a:rPr lang="de-DE" sz="2000" dirty="0" smtClean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not </a:t>
            </a:r>
            <a:r>
              <a:rPr lang="de-DE" sz="2000" dirty="0" err="1" smtClean="0"/>
              <a:t>register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you</a:t>
            </a:r>
            <a:r>
              <a:rPr lang="de-DE" sz="2000" dirty="0" smtClean="0"/>
              <a:t> </a:t>
            </a:r>
            <a:r>
              <a:rPr lang="de-DE" sz="2000" dirty="0" err="1" smtClean="0"/>
              <a:t>wish</a:t>
            </a:r>
            <a:r>
              <a:rPr lang="de-DE" sz="2000" dirty="0" smtClean="0"/>
              <a:t> (</a:t>
            </a:r>
            <a:r>
              <a:rPr lang="de-DE" sz="2000" dirty="0" err="1" smtClean="0"/>
              <a:t>until</a:t>
            </a:r>
            <a:r>
              <a:rPr lang="de-DE" sz="2000" dirty="0" smtClean="0"/>
              <a:t> </a:t>
            </a:r>
            <a:r>
              <a:rPr lang="de-DE" sz="2000" dirty="0" err="1" smtClean="0"/>
              <a:t>you</a:t>
            </a:r>
            <a:r>
              <a:rPr lang="de-DE" sz="2000" dirty="0" smtClean="0"/>
              <a:t> pass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exam</a:t>
            </a:r>
            <a:r>
              <a:rPr lang="de-DE" sz="2000" dirty="0" smtClean="0"/>
              <a:t>)</a:t>
            </a:r>
          </a:p>
          <a:p>
            <a:pPr lvl="2"/>
            <a:r>
              <a:rPr lang="de-DE" sz="1800" dirty="0" err="1" smtClean="0"/>
              <a:t>You</a:t>
            </a:r>
            <a:r>
              <a:rPr lang="de-DE" sz="1800" dirty="0" smtClean="0"/>
              <a:t> </a:t>
            </a:r>
            <a:r>
              <a:rPr lang="de-DE" sz="1800" dirty="0" err="1" smtClean="0"/>
              <a:t>can</a:t>
            </a:r>
            <a:r>
              <a:rPr lang="de-DE" sz="1800" dirty="0" smtClean="0"/>
              <a:t> </a:t>
            </a:r>
            <a:r>
              <a:rPr lang="de-DE" sz="1800" dirty="0" err="1" smtClean="0"/>
              <a:t>choose</a:t>
            </a:r>
            <a:r>
              <a:rPr lang="de-DE" sz="1800" dirty="0" smtClean="0"/>
              <a:t> not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register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some</a:t>
            </a:r>
            <a:r>
              <a:rPr lang="de-DE" sz="1800" dirty="0" smtClean="0"/>
              <a:t> </a:t>
            </a:r>
            <a:r>
              <a:rPr lang="de-DE" sz="1800" dirty="0" err="1" smtClean="0"/>
              <a:t>exams</a:t>
            </a:r>
            <a:r>
              <a:rPr lang="de-DE" sz="1800" dirty="0" smtClean="0"/>
              <a:t> </a:t>
            </a:r>
            <a:r>
              <a:rPr lang="de-DE" sz="1800" dirty="0" err="1" smtClean="0"/>
              <a:t>even</a:t>
            </a:r>
            <a:r>
              <a:rPr lang="de-DE" sz="1800" dirty="0" smtClean="0"/>
              <a:t> </a:t>
            </a:r>
            <a:r>
              <a:rPr lang="de-DE" sz="1800" dirty="0" err="1" smtClean="0"/>
              <a:t>if</a:t>
            </a:r>
            <a:r>
              <a:rPr lang="de-DE" sz="1800" dirty="0" smtClean="0"/>
              <a:t> </a:t>
            </a:r>
            <a:r>
              <a:rPr lang="de-DE" sz="1800" dirty="0" err="1" smtClean="0"/>
              <a:t>you</a:t>
            </a:r>
            <a:r>
              <a:rPr lang="de-DE" sz="1800" dirty="0" smtClean="0"/>
              <a:t> </a:t>
            </a:r>
            <a:r>
              <a:rPr lang="de-DE" sz="1800" dirty="0" err="1" smtClean="0"/>
              <a:t>took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course</a:t>
            </a:r>
            <a:endParaRPr lang="de-DE" sz="1800" dirty="0" smtClean="0"/>
          </a:p>
          <a:p>
            <a:pPr lvl="2"/>
            <a:r>
              <a:rPr lang="de-DE" sz="1800" dirty="0" err="1" smtClean="0"/>
              <a:t>You</a:t>
            </a:r>
            <a:r>
              <a:rPr lang="de-DE" sz="1800" dirty="0" smtClean="0"/>
              <a:t> </a:t>
            </a:r>
            <a:r>
              <a:rPr lang="de-DE" sz="1800" dirty="0" err="1" smtClean="0"/>
              <a:t>can</a:t>
            </a:r>
            <a:r>
              <a:rPr lang="de-DE" sz="1800" dirty="0" smtClean="0"/>
              <a:t> </a:t>
            </a:r>
            <a:r>
              <a:rPr lang="de-DE" sz="1800" dirty="0" err="1" smtClean="0"/>
              <a:t>choose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register</a:t>
            </a:r>
            <a:r>
              <a:rPr lang="de-DE" sz="1800" dirty="0" smtClean="0"/>
              <a:t> </a:t>
            </a:r>
            <a:r>
              <a:rPr lang="de-DE" sz="1800" dirty="0" err="1" smtClean="0"/>
              <a:t>directly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retake</a:t>
            </a:r>
            <a:r>
              <a:rPr lang="de-DE" sz="1800" dirty="0" smtClean="0"/>
              <a:t>, </a:t>
            </a:r>
            <a:r>
              <a:rPr lang="de-DE" sz="1800" dirty="0" err="1" smtClean="0"/>
              <a:t>even</a:t>
            </a:r>
            <a:r>
              <a:rPr lang="de-DE" sz="1800" dirty="0" smtClean="0"/>
              <a:t> </a:t>
            </a:r>
            <a:r>
              <a:rPr lang="de-DE" sz="1800" dirty="0" err="1" smtClean="0"/>
              <a:t>if</a:t>
            </a:r>
            <a:r>
              <a:rPr lang="de-DE" sz="1800" dirty="0" smtClean="0"/>
              <a:t> </a:t>
            </a:r>
            <a:r>
              <a:rPr lang="de-DE" sz="1800" dirty="0" err="1" smtClean="0"/>
              <a:t>you</a:t>
            </a:r>
            <a:r>
              <a:rPr lang="de-DE" sz="1800" dirty="0" smtClean="0"/>
              <a:t> </a:t>
            </a:r>
            <a:r>
              <a:rPr lang="de-DE" sz="1800" dirty="0" err="1" smtClean="0"/>
              <a:t>did</a:t>
            </a:r>
            <a:r>
              <a:rPr lang="de-DE" sz="1800" dirty="0" smtClean="0"/>
              <a:t> not </a:t>
            </a:r>
            <a:r>
              <a:rPr lang="de-DE" sz="1800" dirty="0" err="1" smtClean="0"/>
              <a:t>take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course</a:t>
            </a:r>
            <a:r>
              <a:rPr lang="de-DE" sz="1800" dirty="0" smtClean="0"/>
              <a:t>, </a:t>
            </a:r>
            <a:r>
              <a:rPr lang="de-DE" sz="1800" dirty="0" err="1" smtClean="0"/>
              <a:t>even</a:t>
            </a:r>
            <a:r>
              <a:rPr lang="de-DE" sz="1800" dirty="0" smtClean="0"/>
              <a:t> </a:t>
            </a:r>
            <a:r>
              <a:rPr lang="de-DE" sz="1800" dirty="0" err="1" smtClean="0"/>
              <a:t>if</a:t>
            </a:r>
            <a:r>
              <a:rPr lang="de-DE" sz="1800" dirty="0" smtClean="0"/>
              <a:t> </a:t>
            </a:r>
            <a:r>
              <a:rPr lang="de-DE" sz="1800" dirty="0" err="1" smtClean="0"/>
              <a:t>you</a:t>
            </a:r>
            <a:r>
              <a:rPr lang="de-DE" sz="1800" dirty="0" smtClean="0"/>
              <a:t> </a:t>
            </a:r>
            <a:r>
              <a:rPr lang="de-DE" sz="1800" dirty="0" err="1" smtClean="0"/>
              <a:t>did</a:t>
            </a:r>
            <a:r>
              <a:rPr lang="de-DE" sz="1800" dirty="0" smtClean="0"/>
              <a:t> not </a:t>
            </a:r>
            <a:r>
              <a:rPr lang="de-DE" sz="1800" dirty="0" err="1" smtClean="0"/>
              <a:t>write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first</a:t>
            </a:r>
            <a:r>
              <a:rPr lang="de-DE" sz="1800" dirty="0" smtClean="0"/>
              <a:t> </a:t>
            </a:r>
            <a:r>
              <a:rPr lang="de-DE" sz="1800" dirty="0" err="1" smtClean="0"/>
              <a:t>exam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/>
              <a:t>even</a:t>
            </a:r>
            <a:r>
              <a:rPr lang="de-DE" sz="1800" dirty="0" smtClean="0"/>
              <a:t> </a:t>
            </a:r>
            <a:r>
              <a:rPr lang="de-DE" sz="1800" dirty="0" err="1" smtClean="0"/>
              <a:t>if</a:t>
            </a:r>
            <a:r>
              <a:rPr lang="de-DE" sz="1800" dirty="0" smtClean="0"/>
              <a:t> </a:t>
            </a:r>
            <a:r>
              <a:rPr lang="de-DE" sz="1800" dirty="0" err="1" smtClean="0"/>
              <a:t>you</a:t>
            </a:r>
            <a:r>
              <a:rPr lang="de-DE" sz="1800" dirty="0" smtClean="0"/>
              <a:t> </a:t>
            </a:r>
            <a:r>
              <a:rPr lang="de-DE" sz="1800" dirty="0" err="1" smtClean="0"/>
              <a:t>attended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lectures</a:t>
            </a:r>
            <a:r>
              <a:rPr lang="de-DE" sz="1800" dirty="0"/>
              <a:t> </a:t>
            </a:r>
            <a:r>
              <a:rPr lang="de-DE" sz="1800" dirty="0" err="1" smtClean="0"/>
              <a:t>years</a:t>
            </a:r>
            <a:r>
              <a:rPr lang="de-DE" sz="1800" dirty="0" smtClean="0"/>
              <a:t> </a:t>
            </a:r>
            <a:r>
              <a:rPr lang="de-DE" sz="1800" dirty="0" err="1" smtClean="0"/>
              <a:t>ago</a:t>
            </a:r>
            <a:r>
              <a:rPr lang="de-DE" sz="1800" dirty="0" smtClean="0"/>
              <a:t>.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https://master.econ.uni-freiburg.de/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4679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First </a:t>
            </a:r>
            <a:r>
              <a:rPr lang="de-DE" dirty="0" err="1">
                <a:solidFill>
                  <a:srgbClr val="FF0000"/>
                </a:solidFill>
              </a:rPr>
              <a:t>exams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and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retake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exams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exam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retake</a:t>
            </a:r>
            <a:r>
              <a:rPr lang="de-DE" dirty="0" smtClean="0"/>
              <a:t> </a:t>
            </a:r>
            <a:r>
              <a:rPr lang="de-DE" dirty="0" err="1" smtClean="0"/>
              <a:t>exam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24</a:t>
            </a:fld>
            <a:endParaRPr lang="de-DE" alt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198969"/>
            <a:ext cx="9144000" cy="9715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2178207"/>
            <a:ext cx="9144000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87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Grades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47" y="1398651"/>
            <a:ext cx="7151687" cy="4995006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89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313"/>
            <a:ext cx="7340600" cy="4751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de-DE" sz="26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The </a:t>
            </a:r>
            <a:r>
              <a:rPr lang="de-DE" sz="2600" dirty="0" err="1" smtClean="0">
                <a:solidFill>
                  <a:srgbClr val="002060"/>
                </a:solidFill>
              </a:rPr>
              <a:t>overall</a:t>
            </a:r>
            <a:r>
              <a:rPr lang="de-DE" sz="2600" dirty="0" smtClean="0">
                <a:solidFill>
                  <a:srgbClr val="002060"/>
                </a:solidFill>
              </a:rPr>
              <a:t> grade </a:t>
            </a:r>
            <a:r>
              <a:rPr lang="de-DE" sz="2600" dirty="0" err="1" smtClean="0">
                <a:solidFill>
                  <a:srgbClr val="002060"/>
                </a:solidFill>
              </a:rPr>
              <a:t>for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master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examination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is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calculated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from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weighted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mean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individual </a:t>
            </a:r>
            <a:r>
              <a:rPr lang="de-DE" sz="2600" dirty="0" err="1" smtClean="0">
                <a:solidFill>
                  <a:srgbClr val="002060"/>
                </a:solidFill>
              </a:rPr>
              <a:t>module</a:t>
            </a:r>
            <a:r>
              <a:rPr lang="de-DE" sz="2600" dirty="0" smtClean="0">
                <a:solidFill>
                  <a:srgbClr val="002060"/>
                </a:solidFill>
              </a:rPr>
              <a:t> grades </a:t>
            </a:r>
            <a:r>
              <a:rPr lang="de-DE" sz="2600" dirty="0" err="1" smtClean="0">
                <a:solidFill>
                  <a:srgbClr val="002060"/>
                </a:solidFill>
              </a:rPr>
              <a:t>and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grade </a:t>
            </a:r>
            <a:r>
              <a:rPr lang="de-DE" sz="2600" dirty="0" err="1" smtClean="0">
                <a:solidFill>
                  <a:srgbClr val="002060"/>
                </a:solidFill>
              </a:rPr>
              <a:t>of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thesis</a:t>
            </a: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5.0 </a:t>
            </a:r>
            <a:r>
              <a:rPr lang="de-DE" sz="2600" dirty="0" err="1" smtClean="0">
                <a:solidFill>
                  <a:srgbClr val="002060"/>
                </a:solidFill>
              </a:rPr>
              <a:t>are</a:t>
            </a:r>
            <a:r>
              <a:rPr lang="de-DE" sz="2600" dirty="0" smtClean="0">
                <a:solidFill>
                  <a:srgbClr val="002060"/>
                </a:solidFill>
              </a:rPr>
              <a:t> not </a:t>
            </a:r>
            <a:r>
              <a:rPr lang="de-DE" sz="2600" dirty="0" err="1" smtClean="0">
                <a:solidFill>
                  <a:srgbClr val="002060"/>
                </a:solidFill>
              </a:rPr>
              <a:t>taken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into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account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average</a:t>
            </a:r>
            <a:r>
              <a:rPr lang="de-DE" sz="2600" dirty="0" smtClean="0">
                <a:solidFill>
                  <a:srgbClr val="002060"/>
                </a:solidFill>
              </a:rPr>
              <a:t> grade.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b="1" dirty="0" err="1">
                <a:solidFill>
                  <a:srgbClr val="002060"/>
                </a:solidFill>
              </a:rPr>
              <a:t>You</a:t>
            </a:r>
            <a:r>
              <a:rPr lang="de-DE" sz="2600" b="1" dirty="0">
                <a:solidFill>
                  <a:srgbClr val="002060"/>
                </a:solidFill>
              </a:rPr>
              <a:t> </a:t>
            </a:r>
            <a:r>
              <a:rPr lang="de-DE" sz="2600" b="1" dirty="0" err="1">
                <a:solidFill>
                  <a:srgbClr val="002060"/>
                </a:solidFill>
              </a:rPr>
              <a:t>cannot</a:t>
            </a:r>
            <a:r>
              <a:rPr lang="de-DE" sz="2600" b="1" dirty="0">
                <a:solidFill>
                  <a:srgbClr val="002060"/>
                </a:solidFill>
              </a:rPr>
              <a:t> </a:t>
            </a:r>
            <a:r>
              <a:rPr lang="de-DE" sz="2600" b="1" dirty="0" err="1">
                <a:solidFill>
                  <a:srgbClr val="002060"/>
                </a:solidFill>
              </a:rPr>
              <a:t>retake</a:t>
            </a:r>
            <a:r>
              <a:rPr lang="de-DE" sz="2600" b="1" dirty="0">
                <a:solidFill>
                  <a:srgbClr val="002060"/>
                </a:solidFill>
              </a:rPr>
              <a:t> </a:t>
            </a:r>
            <a:r>
              <a:rPr lang="de-DE" sz="2600" b="1" dirty="0" err="1">
                <a:solidFill>
                  <a:srgbClr val="002060"/>
                </a:solidFill>
              </a:rPr>
              <a:t>exams</a:t>
            </a:r>
            <a:r>
              <a:rPr lang="de-DE" sz="2600" b="1" dirty="0">
                <a:solidFill>
                  <a:srgbClr val="002060"/>
                </a:solidFill>
              </a:rPr>
              <a:t> </a:t>
            </a:r>
            <a:r>
              <a:rPr lang="de-DE" sz="2600" b="1" dirty="0" err="1">
                <a:solidFill>
                  <a:srgbClr val="002060"/>
                </a:solidFill>
              </a:rPr>
              <a:t>to</a:t>
            </a:r>
            <a:r>
              <a:rPr lang="de-DE" sz="2600" b="1" dirty="0">
                <a:solidFill>
                  <a:srgbClr val="002060"/>
                </a:solidFill>
              </a:rPr>
              <a:t> </a:t>
            </a:r>
            <a:r>
              <a:rPr lang="de-DE" sz="2600" b="1" dirty="0" err="1">
                <a:solidFill>
                  <a:srgbClr val="002060"/>
                </a:solidFill>
              </a:rPr>
              <a:t>improve</a:t>
            </a:r>
            <a:r>
              <a:rPr lang="de-DE" sz="2600" b="1" dirty="0">
                <a:solidFill>
                  <a:srgbClr val="002060"/>
                </a:solidFill>
              </a:rPr>
              <a:t> </a:t>
            </a:r>
            <a:r>
              <a:rPr lang="de-DE" sz="2600" b="1" dirty="0" err="1">
                <a:solidFill>
                  <a:srgbClr val="002060"/>
                </a:solidFill>
              </a:rPr>
              <a:t>your</a:t>
            </a:r>
            <a:r>
              <a:rPr lang="de-DE" sz="2600" b="1" dirty="0">
                <a:solidFill>
                  <a:srgbClr val="002060"/>
                </a:solidFill>
              </a:rPr>
              <a:t> grade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600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Average grade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8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313"/>
            <a:ext cx="7340600" cy="4751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Failed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courses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appear</a:t>
            </a:r>
            <a:r>
              <a:rPr lang="de-DE" sz="2600" dirty="0" smtClean="0">
                <a:solidFill>
                  <a:srgbClr val="002060"/>
                </a:solidFill>
              </a:rPr>
              <a:t> in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trancripts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with</a:t>
            </a:r>
            <a:r>
              <a:rPr lang="de-DE" sz="2600" dirty="0" smtClean="0">
                <a:solidFill>
                  <a:srgbClr val="002060"/>
                </a:solidFill>
              </a:rPr>
              <a:t> a 5,0 (</a:t>
            </a:r>
            <a:r>
              <a:rPr lang="de-DE" sz="2600" dirty="0" err="1" smtClean="0">
                <a:solidFill>
                  <a:srgbClr val="002060"/>
                </a:solidFill>
              </a:rPr>
              <a:t>fail</a:t>
            </a:r>
            <a:r>
              <a:rPr lang="de-DE" sz="2600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Once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you</a:t>
            </a:r>
            <a:r>
              <a:rPr lang="de-DE" sz="2600" dirty="0">
                <a:solidFill>
                  <a:srgbClr val="002060"/>
                </a:solidFill>
              </a:rPr>
              <a:t> pass an </a:t>
            </a:r>
            <a:r>
              <a:rPr lang="de-DE" sz="2600" dirty="0" err="1">
                <a:solidFill>
                  <a:srgbClr val="002060"/>
                </a:solidFill>
              </a:rPr>
              <a:t>exam</a:t>
            </a:r>
            <a:r>
              <a:rPr lang="de-DE" sz="2600" dirty="0">
                <a:solidFill>
                  <a:srgbClr val="002060"/>
                </a:solidFill>
              </a:rPr>
              <a:t>, </a:t>
            </a:r>
            <a:r>
              <a:rPr lang="de-DE" sz="2600" dirty="0" err="1">
                <a:solidFill>
                  <a:srgbClr val="002060"/>
                </a:solidFill>
              </a:rPr>
              <a:t>your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previous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failed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attempts</a:t>
            </a:r>
            <a:r>
              <a:rPr lang="de-DE" sz="2600" dirty="0">
                <a:solidFill>
                  <a:srgbClr val="002060"/>
                </a:solidFill>
              </a:rPr>
              <a:t> do not </a:t>
            </a:r>
            <a:r>
              <a:rPr lang="de-DE" sz="2600" dirty="0" err="1">
                <a:solidFill>
                  <a:srgbClr val="002060"/>
                </a:solidFill>
              </a:rPr>
              <a:t>appear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smtClean="0">
                <a:solidFill>
                  <a:srgbClr val="002060"/>
                </a:solidFill>
              </a:rPr>
              <a:t>in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transcripts</a:t>
            </a:r>
            <a:r>
              <a:rPr lang="de-DE" sz="2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>
                <a:solidFill>
                  <a:srgbClr val="002060"/>
                </a:solidFill>
              </a:rPr>
              <a:t>You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can</a:t>
            </a:r>
            <a:r>
              <a:rPr lang="de-DE" sz="2600" dirty="0">
                <a:solidFill>
                  <a:srgbClr val="002060"/>
                </a:solidFill>
              </a:rPr>
              <a:t> also </a:t>
            </a:r>
            <a:r>
              <a:rPr lang="de-DE" sz="2600" dirty="0" err="1">
                <a:solidFill>
                  <a:srgbClr val="002060"/>
                </a:solidFill>
              </a:rPr>
              <a:t>get</a:t>
            </a:r>
            <a:r>
              <a:rPr lang="de-DE" sz="2600" dirty="0">
                <a:solidFill>
                  <a:srgbClr val="002060"/>
                </a:solidFill>
              </a:rPr>
              <a:t> a </a:t>
            </a:r>
            <a:r>
              <a:rPr lang="de-DE" sz="2600" dirty="0" err="1">
                <a:solidFill>
                  <a:srgbClr val="002060"/>
                </a:solidFill>
              </a:rPr>
              <a:t>transcript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with</a:t>
            </a:r>
            <a:r>
              <a:rPr lang="de-DE" sz="2600" dirty="0" smtClean="0">
                <a:solidFill>
                  <a:srgbClr val="002060"/>
                </a:solidFill>
              </a:rPr>
              <a:t> just </a:t>
            </a:r>
            <a:r>
              <a:rPr lang="de-DE" sz="2600" dirty="0" err="1">
                <a:solidFill>
                  <a:srgbClr val="002060"/>
                </a:solidFill>
              </a:rPr>
              <a:t>passed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>
                <a:solidFill>
                  <a:srgbClr val="002060"/>
                </a:solidFill>
              </a:rPr>
              <a:t>(</a:t>
            </a:r>
            <a:r>
              <a:rPr lang="de-DE" sz="2600" dirty="0" err="1">
                <a:solidFill>
                  <a:srgbClr val="002060"/>
                </a:solidFill>
              </a:rPr>
              <a:t>no</a:t>
            </a:r>
            <a:r>
              <a:rPr lang="de-DE" sz="2600" dirty="0">
                <a:solidFill>
                  <a:srgbClr val="002060"/>
                </a:solidFill>
              </a:rPr>
              <a:t> 5.0) </a:t>
            </a:r>
            <a:r>
              <a:rPr lang="de-DE" sz="2600" dirty="0" err="1">
                <a:solidFill>
                  <a:srgbClr val="002060"/>
                </a:solidFill>
              </a:rPr>
              <a:t>from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the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Coordinator</a:t>
            </a:r>
            <a:r>
              <a:rPr lang="de-DE" sz="2600" dirty="0">
                <a:solidFill>
                  <a:srgbClr val="002060"/>
                </a:solidFill>
              </a:rPr>
              <a:t>. </a:t>
            </a: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Transcripts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40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313"/>
            <a:ext cx="7340600" cy="4751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It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is</a:t>
            </a:r>
            <a:r>
              <a:rPr lang="de-DE" sz="2600" dirty="0" smtClean="0">
                <a:solidFill>
                  <a:srgbClr val="002060"/>
                </a:solidFill>
              </a:rPr>
              <a:t> not </a:t>
            </a:r>
            <a:r>
              <a:rPr lang="de-DE" sz="2600" dirty="0" err="1" smtClean="0">
                <a:solidFill>
                  <a:srgbClr val="002060"/>
                </a:solidFill>
              </a:rPr>
              <a:t>possible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repeat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once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they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are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passed</a:t>
            </a:r>
            <a:r>
              <a:rPr lang="de-DE" sz="2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If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aim</a:t>
            </a:r>
            <a:r>
              <a:rPr lang="de-DE" sz="2600" dirty="0" smtClean="0">
                <a:solidFill>
                  <a:srgbClr val="002060"/>
                </a:solidFill>
              </a:rPr>
              <a:t> at </a:t>
            </a:r>
            <a:r>
              <a:rPr lang="de-DE" sz="2600" dirty="0" err="1" smtClean="0">
                <a:solidFill>
                  <a:srgbClr val="002060"/>
                </a:solidFill>
              </a:rPr>
              <a:t>having</a:t>
            </a:r>
            <a:r>
              <a:rPr lang="de-DE" sz="2600" dirty="0" smtClean="0">
                <a:solidFill>
                  <a:srgbClr val="002060"/>
                </a:solidFill>
              </a:rPr>
              <a:t> top grades </a:t>
            </a:r>
            <a:r>
              <a:rPr lang="de-DE" sz="2600" dirty="0" err="1" smtClean="0">
                <a:solidFill>
                  <a:srgbClr val="002060"/>
                </a:solidFill>
              </a:rPr>
              <a:t>and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feel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that</a:t>
            </a:r>
            <a:r>
              <a:rPr lang="de-DE" sz="2600" dirty="0" smtClean="0">
                <a:solidFill>
                  <a:srgbClr val="002060"/>
                </a:solidFill>
              </a:rPr>
              <a:t> an </a:t>
            </a:r>
            <a:r>
              <a:rPr lang="de-DE" sz="2600" dirty="0" err="1" smtClean="0">
                <a:solidFill>
                  <a:srgbClr val="002060"/>
                </a:solidFill>
              </a:rPr>
              <a:t>exam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is</a:t>
            </a:r>
            <a:r>
              <a:rPr lang="de-DE" sz="2600" dirty="0" smtClean="0">
                <a:solidFill>
                  <a:srgbClr val="002060"/>
                </a:solidFill>
              </a:rPr>
              <a:t> not </a:t>
            </a:r>
            <a:r>
              <a:rPr lang="de-DE" sz="2600" dirty="0" err="1" smtClean="0">
                <a:solidFill>
                  <a:srgbClr val="002060"/>
                </a:solidFill>
              </a:rPr>
              <a:t>going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well</a:t>
            </a:r>
            <a:r>
              <a:rPr lang="de-DE" sz="2600" dirty="0" smtClean="0">
                <a:solidFill>
                  <a:srgbClr val="002060"/>
                </a:solidFill>
              </a:rPr>
              <a:t>,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always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cross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</a:t>
            </a:r>
            <a:r>
              <a:rPr lang="de-DE" sz="2600" dirty="0" smtClean="0">
                <a:solidFill>
                  <a:srgbClr val="002060"/>
                </a:solidFill>
              </a:rPr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000" dirty="0" err="1" smtClean="0">
                <a:solidFill>
                  <a:srgbClr val="002060"/>
                </a:solidFill>
              </a:rPr>
              <a:t>It</a:t>
            </a:r>
            <a:r>
              <a:rPr lang="de-DE" sz="2000" dirty="0" smtClean="0">
                <a:solidFill>
                  <a:srgbClr val="002060"/>
                </a:solidFill>
              </a:rPr>
              <a:t> will </a:t>
            </a:r>
            <a:r>
              <a:rPr lang="de-DE" sz="2000" dirty="0" err="1" smtClean="0">
                <a:solidFill>
                  <a:srgbClr val="002060"/>
                </a:solidFill>
              </a:rPr>
              <a:t>be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failed</a:t>
            </a:r>
            <a:r>
              <a:rPr lang="de-DE" sz="2000" dirty="0" smtClean="0">
                <a:solidFill>
                  <a:srgbClr val="002060"/>
                </a:solidFill>
              </a:rPr>
              <a:t>, but </a:t>
            </a:r>
            <a:r>
              <a:rPr lang="de-DE" sz="2000" dirty="0" err="1" smtClean="0">
                <a:solidFill>
                  <a:srgbClr val="002060"/>
                </a:solidFill>
              </a:rPr>
              <a:t>you</a:t>
            </a:r>
            <a:r>
              <a:rPr lang="de-DE" sz="2000" dirty="0" smtClean="0">
                <a:solidFill>
                  <a:srgbClr val="002060"/>
                </a:solidFill>
              </a:rPr>
              <a:t> will </a:t>
            </a:r>
            <a:r>
              <a:rPr lang="de-DE" sz="2000" dirty="0" err="1" smtClean="0">
                <a:solidFill>
                  <a:srgbClr val="002060"/>
                </a:solidFill>
              </a:rPr>
              <a:t>have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more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chances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to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have</a:t>
            </a:r>
            <a:r>
              <a:rPr lang="de-DE" sz="2000" dirty="0" smtClean="0">
                <a:solidFill>
                  <a:srgbClr val="002060"/>
                </a:solidFill>
              </a:rPr>
              <a:t> top grade.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While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still </a:t>
            </a:r>
            <a:r>
              <a:rPr lang="de-DE" sz="2600" dirty="0" err="1" smtClean="0">
                <a:solidFill>
                  <a:srgbClr val="002060"/>
                </a:solidFill>
              </a:rPr>
              <a:t>have</a:t>
            </a:r>
            <a:r>
              <a:rPr lang="de-DE" sz="2600" dirty="0" smtClean="0">
                <a:solidFill>
                  <a:srgbClr val="002060"/>
                </a:solidFill>
              </a:rPr>
              <a:t> open </a:t>
            </a:r>
            <a:r>
              <a:rPr lang="de-DE" sz="2600" dirty="0" err="1" smtClean="0">
                <a:solidFill>
                  <a:srgbClr val="002060"/>
                </a:solidFill>
              </a:rPr>
              <a:t>electives</a:t>
            </a:r>
            <a:r>
              <a:rPr lang="de-DE" sz="2600" dirty="0" smtClean="0">
                <a:solidFill>
                  <a:srgbClr val="002060"/>
                </a:solidFill>
              </a:rPr>
              <a:t>,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register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for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more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those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need</a:t>
            </a:r>
            <a:r>
              <a:rPr lang="de-DE" sz="2600" dirty="0" smtClean="0">
                <a:solidFill>
                  <a:srgbClr val="002060"/>
                </a:solidFill>
              </a:rPr>
              <a:t>, but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will </a:t>
            </a:r>
            <a:r>
              <a:rPr lang="de-DE" sz="2600" dirty="0" err="1" smtClean="0">
                <a:solidFill>
                  <a:srgbClr val="002060"/>
                </a:solidFill>
              </a:rPr>
              <a:t>have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pass all </a:t>
            </a:r>
            <a:r>
              <a:rPr lang="de-DE" sz="2600" dirty="0" err="1" smtClean="0">
                <a:solidFill>
                  <a:srgbClr val="002060"/>
                </a:solidFill>
              </a:rPr>
              <a:t>of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them</a:t>
            </a:r>
            <a:r>
              <a:rPr lang="de-DE" sz="2600" dirty="0" smtClean="0">
                <a:solidFill>
                  <a:srgbClr val="002060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srgbClr val="002060"/>
                </a:solidFill>
              </a:rPr>
              <a:t>The grade </a:t>
            </a:r>
            <a:r>
              <a:rPr 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sz="2000" dirty="0" smtClean="0">
                <a:solidFill>
                  <a:srgbClr val="002060"/>
                </a:solidFill>
              </a:rPr>
              <a:t> all </a:t>
            </a:r>
            <a:r>
              <a:rPr lang="de-DE" sz="2000" dirty="0" err="1" smtClean="0">
                <a:solidFill>
                  <a:srgbClr val="002060"/>
                </a:solidFill>
              </a:rPr>
              <a:t>the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exams</a:t>
            </a:r>
            <a:r>
              <a:rPr lang="de-DE" sz="2000" dirty="0" smtClean="0">
                <a:solidFill>
                  <a:srgbClr val="002060"/>
                </a:solidFill>
              </a:rPr>
              <a:t> will </a:t>
            </a:r>
            <a:r>
              <a:rPr lang="de-DE" sz="2000" dirty="0" err="1" smtClean="0">
                <a:solidFill>
                  <a:srgbClr val="002060"/>
                </a:solidFill>
              </a:rPr>
              <a:t>be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included</a:t>
            </a:r>
            <a:r>
              <a:rPr lang="de-DE" sz="2000" dirty="0" smtClean="0">
                <a:solidFill>
                  <a:srgbClr val="002060"/>
                </a:solidFill>
              </a:rPr>
              <a:t> in </a:t>
            </a:r>
            <a:r>
              <a:rPr lang="de-DE" sz="2000" dirty="0" err="1" smtClean="0">
                <a:solidFill>
                  <a:srgbClr val="002060"/>
                </a:solidFill>
              </a:rPr>
              <a:t>your</a:t>
            </a:r>
            <a:r>
              <a:rPr lang="de-DE" sz="2000" dirty="0" smtClean="0">
                <a:solidFill>
                  <a:srgbClr val="002060"/>
                </a:solidFill>
              </a:rPr>
              <a:t> GPA. </a:t>
            </a:r>
            <a:endParaRPr lang="de-DE" sz="1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Improving your grades?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13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	</a:t>
            </a:r>
            <a:r>
              <a:rPr lang="de-DE" dirty="0" err="1" smtClean="0">
                <a:solidFill>
                  <a:srgbClr val="FF0000"/>
                </a:solidFill>
              </a:rPr>
              <a:t>When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things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get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rough</a:t>
            </a:r>
            <a:r>
              <a:rPr lang="de-DE" dirty="0" smtClean="0">
                <a:solidFill>
                  <a:srgbClr val="FF0000"/>
                </a:solidFill>
              </a:rPr>
              <a:t>...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78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116632"/>
            <a:ext cx="8064127" cy="1051768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1) </a:t>
            </a:r>
            <a:r>
              <a:rPr lang="de-DE" b="1" dirty="0" err="1" smtClean="0">
                <a:solidFill>
                  <a:srgbClr val="FF0000"/>
                </a:solidFill>
              </a:rPr>
              <a:t>Examination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rules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/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err="1" smtClean="0">
                <a:solidFill>
                  <a:srgbClr val="FF0000"/>
                </a:solidFill>
              </a:rPr>
              <a:t>and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where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to</a:t>
            </a:r>
            <a:r>
              <a:rPr lang="de-DE" b="1" dirty="0">
                <a:solidFill>
                  <a:srgbClr val="FF0000"/>
                </a:solidFill>
              </a:rPr>
              <a:t> find </a:t>
            </a:r>
            <a:r>
              <a:rPr lang="de-DE" b="1" dirty="0" err="1">
                <a:solidFill>
                  <a:srgbClr val="FF0000"/>
                </a:solidFill>
              </a:rPr>
              <a:t>them</a:t>
            </a:r>
            <a:r>
              <a:rPr lang="de-DE" b="1" dirty="0">
                <a:solidFill>
                  <a:srgbClr val="FF0000"/>
                </a:solidFill>
              </a:rPr>
              <a:t/>
            </a:r>
            <a:br>
              <a:rPr lang="de-DE" b="1" dirty="0">
                <a:solidFill>
                  <a:srgbClr val="FF0000"/>
                </a:solidFill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90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26" y="1268760"/>
            <a:ext cx="5686429" cy="499695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43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776096" cy="4751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de-DE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Failed</a:t>
            </a:r>
            <a:r>
              <a:rPr lang="de-DE" sz="2600" dirty="0" smtClean="0">
                <a:solidFill>
                  <a:srgbClr val="002060"/>
                </a:solidFill>
              </a:rPr>
              <a:t>: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got</a:t>
            </a:r>
            <a:r>
              <a:rPr lang="de-DE" sz="2600" dirty="0" smtClean="0">
                <a:solidFill>
                  <a:srgbClr val="002060"/>
                </a:solidFill>
              </a:rPr>
              <a:t> 5.0 in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</a:t>
            </a:r>
            <a:r>
              <a:rPr lang="de-DE" sz="2600" dirty="0" smtClean="0">
                <a:solidFill>
                  <a:srgbClr val="002060"/>
                </a:solidFill>
              </a:rPr>
              <a:t>?!</a:t>
            </a:r>
          </a:p>
          <a:p>
            <a:pPr marL="457200" lvl="1" indent="0">
              <a:buNone/>
            </a:pPr>
            <a:r>
              <a:rPr lang="de-DE" dirty="0">
                <a:solidFill>
                  <a:srgbClr val="002060"/>
                </a:solidFill>
              </a:rPr>
              <a:t>	</a:t>
            </a:r>
            <a:r>
              <a:rPr lang="de-DE" sz="2000" dirty="0" err="1" smtClean="0">
                <a:solidFill>
                  <a:srgbClr val="002060"/>
                </a:solidFill>
              </a:rPr>
              <a:t>You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can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repeat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the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exam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three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times</a:t>
            </a:r>
            <a:r>
              <a:rPr lang="de-DE" sz="2000" dirty="0" smtClean="0">
                <a:solidFill>
                  <a:srgbClr val="002060"/>
                </a:solidFill>
              </a:rPr>
              <a:t> (1 + 3)</a:t>
            </a:r>
          </a:p>
          <a:p>
            <a:pPr marL="457200" lvl="1" indent="0">
              <a:buNone/>
            </a:pPr>
            <a:r>
              <a:rPr lang="de-DE" sz="2000" dirty="0">
                <a:solidFill>
                  <a:srgbClr val="002060"/>
                </a:solidFill>
              </a:rPr>
              <a:t>	</a:t>
            </a:r>
            <a:r>
              <a:rPr lang="de-DE" sz="2000" dirty="0" smtClean="0">
                <a:solidFill>
                  <a:srgbClr val="002060"/>
                </a:solidFill>
              </a:rPr>
              <a:t>=&gt; </a:t>
            </a:r>
            <a:r>
              <a:rPr lang="de-DE" sz="2000" b="1" dirty="0" err="1" smtClean="0">
                <a:solidFill>
                  <a:srgbClr val="002060"/>
                </a:solidFill>
              </a:rPr>
              <a:t>If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you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fail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the</a:t>
            </a:r>
            <a:r>
              <a:rPr lang="de-DE" sz="2000" b="1" dirty="0" smtClean="0">
                <a:solidFill>
                  <a:srgbClr val="002060"/>
                </a:solidFill>
              </a:rPr>
              <a:t> 4th time </a:t>
            </a:r>
            <a:r>
              <a:rPr lang="de-DE" sz="2000" b="1" dirty="0" err="1" smtClean="0">
                <a:solidFill>
                  <a:srgbClr val="002060"/>
                </a:solidFill>
              </a:rPr>
              <a:t>you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are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exmatriculated</a:t>
            </a:r>
            <a:endParaRPr lang="de-DE" sz="20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pPr marL="514350" indent="-457200"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Failure</a:t>
            </a:r>
            <a:r>
              <a:rPr lang="de-DE" sz="2600" dirty="0" smtClean="0">
                <a:solidFill>
                  <a:srgbClr val="002060"/>
                </a:solidFill>
              </a:rPr>
              <a:t> in </a:t>
            </a:r>
            <a:r>
              <a:rPr lang="de-DE" sz="2600" dirty="0" err="1" smtClean="0">
                <a:solidFill>
                  <a:srgbClr val="002060"/>
                </a:solidFill>
              </a:rPr>
              <a:t>seminars</a:t>
            </a:r>
            <a:r>
              <a:rPr lang="de-DE" sz="2600" dirty="0" smtClean="0">
                <a:solidFill>
                  <a:srgbClr val="002060"/>
                </a:solidFill>
              </a:rPr>
              <a:t>: </a:t>
            </a:r>
          </a:p>
          <a:p>
            <a:pPr marL="57150" indent="0">
              <a:buNone/>
            </a:pPr>
            <a:r>
              <a:rPr lang="de-DE" dirty="0">
                <a:solidFill>
                  <a:srgbClr val="002060"/>
                </a:solidFill>
              </a:rPr>
              <a:t>	</a:t>
            </a:r>
            <a:r>
              <a:rPr lang="de-DE" sz="2000" dirty="0" smtClean="0">
                <a:solidFill>
                  <a:srgbClr val="002060"/>
                </a:solidFill>
              </a:rPr>
              <a:t>Can </a:t>
            </a:r>
            <a:r>
              <a:rPr lang="de-DE" sz="2000" dirty="0" err="1" smtClean="0">
                <a:solidFill>
                  <a:srgbClr val="002060"/>
                </a:solidFill>
              </a:rPr>
              <a:t>repeat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only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once</a:t>
            </a:r>
            <a:r>
              <a:rPr lang="de-DE" sz="2000" dirty="0" smtClean="0">
                <a:solidFill>
                  <a:srgbClr val="002060"/>
                </a:solidFill>
              </a:rPr>
              <a:t>, </a:t>
            </a:r>
            <a:r>
              <a:rPr lang="de-DE" sz="2000" dirty="0" err="1" smtClean="0">
                <a:solidFill>
                  <a:srgbClr val="002060"/>
                </a:solidFill>
              </a:rPr>
              <a:t>usually</a:t>
            </a:r>
            <a:r>
              <a:rPr lang="de-DE" sz="2000" dirty="0" smtClean="0">
                <a:solidFill>
                  <a:srgbClr val="002060"/>
                </a:solidFill>
              </a:rPr>
              <a:t> after </a:t>
            </a:r>
            <a:r>
              <a:rPr lang="de-DE" sz="2000" dirty="0" err="1" smtClean="0">
                <a:solidFill>
                  <a:srgbClr val="002060"/>
                </a:solidFill>
              </a:rPr>
              <a:t>taking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the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seminar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again</a:t>
            </a:r>
            <a:endParaRPr lang="de-DE" sz="20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de-DE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de-DE" sz="3200" dirty="0">
                <a:solidFill>
                  <a:srgbClr val="FF0000"/>
                </a:solidFill>
                <a:latin typeface="+mn-lt"/>
              </a:rPr>
              <a:t>Repetition </a:t>
            </a:r>
            <a:r>
              <a:rPr lang="de-DE" sz="3200" dirty="0" err="1">
                <a:solidFill>
                  <a:srgbClr val="FF0000"/>
                </a:solidFill>
                <a:latin typeface="+mn-lt"/>
              </a:rPr>
              <a:t>of</a:t>
            </a:r>
            <a:r>
              <a:rPr lang="de-DE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>
                <a:solidFill>
                  <a:srgbClr val="FF0000"/>
                </a:solidFill>
                <a:latin typeface="+mn-lt"/>
              </a:rPr>
              <a:t>Exams</a:t>
            </a:r>
            <a:endParaRPr lang="de-D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2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776096" cy="4751387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must </a:t>
            </a:r>
            <a:r>
              <a:rPr lang="de-DE" sz="2600" dirty="0" err="1" smtClean="0">
                <a:solidFill>
                  <a:srgbClr val="002060"/>
                </a:solidFill>
              </a:rPr>
              <a:t>acquire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i="1" u="sng" dirty="0" smtClean="0">
                <a:solidFill>
                  <a:srgbClr val="002060"/>
                </a:solidFill>
              </a:rPr>
              <a:t>at least </a:t>
            </a:r>
            <a:r>
              <a:rPr lang="de-DE" sz="2600" dirty="0" smtClean="0">
                <a:solidFill>
                  <a:srgbClr val="002060"/>
                </a:solidFill>
              </a:rPr>
              <a:t>30 ECTS after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first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year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endParaRPr lang="de-DE" sz="2000" dirty="0" smtClean="0">
              <a:solidFill>
                <a:srgbClr val="002060"/>
              </a:solidFill>
            </a:endParaRPr>
          </a:p>
          <a:p>
            <a:pPr lvl="1">
              <a:spcBef>
                <a:spcPts val="1800"/>
              </a:spcBef>
            </a:pPr>
            <a:r>
              <a:rPr lang="de-DE" sz="2000" dirty="0" smtClean="0">
                <a:solidFill>
                  <a:srgbClr val="002060"/>
                </a:solidFill>
              </a:rPr>
              <a:t>First </a:t>
            </a:r>
            <a:r>
              <a:rPr lang="de-DE" sz="2000" dirty="0" err="1" smtClean="0">
                <a:solidFill>
                  <a:srgbClr val="002060"/>
                </a:solidFill>
              </a:rPr>
              <a:t>Exam</a:t>
            </a:r>
            <a:r>
              <a:rPr lang="de-DE" sz="2000" dirty="0" smtClean="0">
                <a:solidFill>
                  <a:srgbClr val="002060"/>
                </a:solidFill>
              </a:rPr>
              <a:t> WS + SS First </a:t>
            </a:r>
            <a:r>
              <a:rPr lang="de-DE" sz="2000" dirty="0" err="1" smtClean="0">
                <a:solidFill>
                  <a:srgbClr val="002060"/>
                </a:solidFill>
              </a:rPr>
              <a:t>Exam</a:t>
            </a:r>
            <a:r>
              <a:rPr lang="de-DE" sz="2000" dirty="0" smtClean="0">
                <a:solidFill>
                  <a:srgbClr val="002060"/>
                </a:solidFill>
              </a:rPr>
              <a:t> + Retake </a:t>
            </a:r>
            <a:r>
              <a:rPr lang="de-DE" sz="2000" dirty="0" err="1" smtClean="0">
                <a:solidFill>
                  <a:srgbClr val="002060"/>
                </a:solidFill>
              </a:rPr>
              <a:t>Exam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sz="2000" dirty="0" smtClean="0">
                <a:solidFill>
                  <a:srgbClr val="002060"/>
                </a:solidFill>
              </a:rPr>
              <a:t> WS </a:t>
            </a:r>
            <a:r>
              <a:rPr lang="de-DE" sz="2000" dirty="0" err="1" smtClean="0">
                <a:solidFill>
                  <a:srgbClr val="002060"/>
                </a:solidFill>
              </a:rPr>
              <a:t>during</a:t>
            </a:r>
            <a:r>
              <a:rPr lang="de-DE" sz="2000" dirty="0" smtClean="0">
                <a:solidFill>
                  <a:srgbClr val="002060"/>
                </a:solidFill>
              </a:rPr>
              <a:t> SS</a:t>
            </a:r>
          </a:p>
          <a:p>
            <a:pPr lvl="1">
              <a:spcBef>
                <a:spcPts val="1800"/>
              </a:spcBef>
            </a:pPr>
            <a:r>
              <a:rPr lang="de-DE" sz="2000" b="1" dirty="0" err="1" smtClean="0">
                <a:solidFill>
                  <a:srgbClr val="FF0000"/>
                </a:solidFill>
              </a:rPr>
              <a:t>They</a:t>
            </a:r>
            <a:r>
              <a:rPr lang="de-DE" sz="2000" b="1" dirty="0" smtClean="0">
                <a:solidFill>
                  <a:srgbClr val="FF0000"/>
                </a:solidFill>
              </a:rPr>
              <a:t> do not </a:t>
            </a:r>
            <a:r>
              <a:rPr lang="de-DE" sz="2000" b="1" dirty="0" err="1" smtClean="0">
                <a:solidFill>
                  <a:srgbClr val="FF0000"/>
                </a:solidFill>
              </a:rPr>
              <a:t>need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to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be</a:t>
            </a:r>
            <a:r>
              <a:rPr lang="de-DE" sz="2000" b="1" dirty="0" smtClean="0">
                <a:solidFill>
                  <a:srgbClr val="FF0000"/>
                </a:solidFill>
              </a:rPr>
              <a:t> in </a:t>
            </a:r>
            <a:r>
              <a:rPr lang="de-DE" sz="2000" b="1" dirty="0" err="1" smtClean="0">
                <a:solidFill>
                  <a:srgbClr val="FF0000"/>
                </a:solidFill>
              </a:rPr>
              <a:t>mandatory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courses</a:t>
            </a:r>
            <a:r>
              <a:rPr lang="de-DE" sz="2000" b="1" dirty="0" smtClean="0">
                <a:solidFill>
                  <a:srgbClr val="FF0000"/>
                </a:solidFill>
              </a:rPr>
              <a:t>!!!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have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pass at least </a:t>
            </a:r>
            <a:r>
              <a:rPr lang="de-DE" sz="2600" dirty="0" err="1" smtClean="0">
                <a:solidFill>
                  <a:srgbClr val="002060"/>
                </a:solidFill>
              </a:rPr>
              <a:t>one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seminar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graduate</a:t>
            </a:r>
            <a:endParaRPr lang="de-DE" sz="2600" dirty="0" smtClean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register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directly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for</a:t>
            </a:r>
            <a:r>
              <a:rPr lang="de-DE" sz="2600" dirty="0" smtClean="0">
                <a:solidFill>
                  <a:srgbClr val="002060"/>
                </a:solidFill>
              </a:rPr>
              <a:t> a </a:t>
            </a:r>
            <a:r>
              <a:rPr lang="de-DE" sz="2600" dirty="0" err="1" smtClean="0">
                <a:solidFill>
                  <a:srgbClr val="002060"/>
                </a:solidFill>
              </a:rPr>
              <a:t>retake</a:t>
            </a:r>
            <a:endParaRPr lang="de-DE" sz="2600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de-DE" sz="3200" dirty="0" err="1">
                <a:solidFill>
                  <a:srgbClr val="FF0000"/>
                </a:solidFill>
                <a:latin typeface="+mn-lt"/>
              </a:rPr>
              <a:t>Important</a:t>
            </a:r>
            <a:endParaRPr lang="de-D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98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304800"/>
            <a:ext cx="8424167" cy="7207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if you are ill </a:t>
            </a:r>
            <a:r>
              <a:rPr lang="en-US" dirty="0" smtClean="0">
                <a:solidFill>
                  <a:srgbClr val="FF0000"/>
                </a:solidFill>
              </a:rPr>
              <a:t>on the </a:t>
            </a:r>
            <a:r>
              <a:rPr lang="en-US" dirty="0">
                <a:solidFill>
                  <a:srgbClr val="FF0000"/>
                </a:solidFill>
              </a:rPr>
              <a:t>day of the exam?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pic>
        <p:nvPicPr>
          <p:cNvPr id="7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795463"/>
            <a:ext cx="7340600" cy="4129087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31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304800"/>
            <a:ext cx="7776096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What if you are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ill on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the day of the exam?</a:t>
            </a:r>
            <a:endParaRPr lang="de-DE" sz="32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</a:rPr>
              <a:t>If </a:t>
            </a:r>
            <a:r>
              <a:rPr lang="en-US" sz="2400" dirty="0">
                <a:solidFill>
                  <a:srgbClr val="002060"/>
                </a:solidFill>
              </a:rPr>
              <a:t>you do not write an </a:t>
            </a:r>
            <a:r>
              <a:rPr lang="en-US" sz="2400" dirty="0" smtClean="0">
                <a:solidFill>
                  <a:srgbClr val="002060"/>
                </a:solidFill>
              </a:rPr>
              <a:t>exam, </a:t>
            </a:r>
            <a:r>
              <a:rPr lang="en-US" sz="2400" dirty="0">
                <a:solidFill>
                  <a:srgbClr val="002060"/>
                </a:solidFill>
              </a:rPr>
              <a:t>you get a 5,0 (Fail)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You should see a doctor immediately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Take a medical </a:t>
            </a:r>
            <a:r>
              <a:rPr lang="en-US" sz="2400" dirty="0" smtClean="0">
                <a:solidFill>
                  <a:srgbClr val="002060"/>
                </a:solidFill>
              </a:rPr>
              <a:t>form with </a:t>
            </a:r>
            <a:r>
              <a:rPr lang="en-US" sz="2400" dirty="0">
                <a:solidFill>
                  <a:srgbClr val="002060"/>
                </a:solidFill>
              </a:rPr>
              <a:t>you to be filled out by the doctor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Submit this medical certification </a:t>
            </a:r>
            <a:r>
              <a:rPr lang="en-US" sz="2400" b="1" dirty="0">
                <a:solidFill>
                  <a:srgbClr val="002060"/>
                </a:solidFill>
              </a:rPr>
              <a:t>within 3 days </a:t>
            </a:r>
            <a:r>
              <a:rPr lang="en-US" sz="2400" dirty="0">
                <a:solidFill>
                  <a:srgbClr val="002060"/>
                </a:solidFill>
              </a:rPr>
              <a:t>after the exam to </a:t>
            </a:r>
            <a:r>
              <a:rPr lang="en-US" sz="2400" dirty="0" err="1">
                <a:solidFill>
                  <a:srgbClr val="002060"/>
                </a:solidFill>
              </a:rPr>
              <a:t>Prüfungsamt</a:t>
            </a:r>
            <a:r>
              <a:rPr lang="en-US" sz="2400" dirty="0">
                <a:solidFill>
                  <a:srgbClr val="002060"/>
                </a:solidFill>
              </a:rPr>
              <a:t> (post box outside the door)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If approved, you will not get a 5,0, and it will not count for the 1+3 attempts rule.</a:t>
            </a:r>
          </a:p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61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631415"/>
            <a:ext cx="8712968" cy="513892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8" name="Pfeil nach rechts 7"/>
          <p:cNvSpPr/>
          <p:nvPr/>
        </p:nvSpPr>
        <p:spPr>
          <a:xfrm rot="10800000">
            <a:off x="7164288" y="4005064"/>
            <a:ext cx="1800200" cy="792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96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6015" y="1484313"/>
            <a:ext cx="3960441" cy="475138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accent2"/>
                </a:solidFill>
              </a:rPr>
              <a:t>„Attest“</a:t>
            </a:r>
          </a:p>
          <a:p>
            <a:r>
              <a:rPr lang="de-DE" dirty="0" err="1" smtClean="0"/>
              <a:t>Important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The </a:t>
            </a:r>
            <a:r>
              <a:rPr lang="de-DE" dirty="0" err="1" smtClean="0"/>
              <a:t>doctor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specify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exam</a:t>
            </a:r>
            <a:r>
              <a:rPr lang="de-DE" dirty="0" smtClean="0"/>
              <a:t>,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not </a:t>
            </a:r>
            <a:r>
              <a:rPr lang="de-DE" dirty="0" err="1" smtClean="0"/>
              <a:t>capable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writing</a:t>
            </a:r>
            <a:r>
              <a:rPr lang="de-DE" dirty="0" smtClean="0"/>
              <a:t> an </a:t>
            </a:r>
            <a:r>
              <a:rPr lang="de-DE" dirty="0" err="1" smtClean="0"/>
              <a:t>exam</a:t>
            </a:r>
            <a:r>
              <a:rPr lang="de-DE" dirty="0"/>
              <a:t> </a:t>
            </a:r>
            <a:r>
              <a:rPr lang="de-DE" dirty="0" smtClean="0"/>
              <a:t>„</a:t>
            </a:r>
            <a:r>
              <a:rPr lang="de-DE" i="1" dirty="0" smtClean="0"/>
              <a:t>Beeinträchtigung des Leistungsvermögens“</a:t>
            </a:r>
          </a:p>
          <a:p>
            <a:pPr lvl="1"/>
            <a:r>
              <a:rPr lang="de-DE" dirty="0" err="1" smtClean="0"/>
              <a:t>Submit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3 </a:t>
            </a:r>
            <a:r>
              <a:rPr lang="de-DE" dirty="0" err="1" smtClean="0"/>
              <a:t>days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exam</a:t>
            </a:r>
            <a:r>
              <a:rPr lang="de-DE" dirty="0" smtClean="0"/>
              <a:t> </a:t>
            </a:r>
            <a:r>
              <a:rPr lang="de-DE" dirty="0" err="1" smtClean="0"/>
              <a:t>day</a:t>
            </a:r>
            <a:r>
              <a:rPr lang="de-DE" dirty="0" smtClean="0"/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581"/>
            <a:ext cx="4577549" cy="6858000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2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Strategies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goal</a:t>
            </a:r>
            <a:r>
              <a:rPr lang="de-DE" dirty="0" smtClean="0"/>
              <a:t>?</a:t>
            </a:r>
          </a:p>
          <a:p>
            <a:pPr lvl="1"/>
            <a:r>
              <a:rPr lang="de-DE" dirty="0" err="1" smtClean="0"/>
              <a:t>Maximize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GPA? </a:t>
            </a:r>
          </a:p>
          <a:p>
            <a:pPr lvl="2"/>
            <a:r>
              <a:rPr lang="de-DE" dirty="0" smtClean="0"/>
              <a:t>Take </a:t>
            </a:r>
            <a:r>
              <a:rPr lang="de-DE" dirty="0" err="1" smtClean="0"/>
              <a:t>fewer</a:t>
            </a:r>
            <a:r>
              <a:rPr lang="de-DE" dirty="0" smtClean="0"/>
              <a:t> </a:t>
            </a:r>
            <a:r>
              <a:rPr lang="de-DE" dirty="0" err="1" smtClean="0"/>
              <a:t>exams</a:t>
            </a:r>
            <a:r>
              <a:rPr lang="de-DE" dirty="0" smtClean="0"/>
              <a:t>,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extra </a:t>
            </a:r>
            <a:r>
              <a:rPr lang="de-DE" dirty="0" err="1" smtClean="0"/>
              <a:t>semesters</a:t>
            </a:r>
            <a:r>
              <a:rPr lang="de-DE" dirty="0" smtClean="0"/>
              <a:t>.</a:t>
            </a:r>
          </a:p>
          <a:p>
            <a:pPr lvl="2"/>
            <a:r>
              <a:rPr lang="de-DE" dirty="0" smtClean="0"/>
              <a:t>Cross </a:t>
            </a:r>
            <a:r>
              <a:rPr lang="de-DE" dirty="0" err="1" smtClean="0"/>
              <a:t>exams</a:t>
            </a:r>
            <a:r>
              <a:rPr lang="de-DE" dirty="0" smtClean="0"/>
              <a:t> 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trouble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Survival</a:t>
            </a:r>
            <a:r>
              <a:rPr lang="de-DE" dirty="0" smtClean="0"/>
              <a:t>?</a:t>
            </a:r>
          </a:p>
          <a:p>
            <a:pPr lvl="2"/>
            <a:r>
              <a:rPr lang="de-DE" dirty="0" smtClean="0"/>
              <a:t>Do not </a:t>
            </a:r>
            <a:r>
              <a:rPr lang="de-DE" dirty="0" err="1" smtClean="0"/>
              <a:t>take</a:t>
            </a:r>
            <a:r>
              <a:rPr lang="de-DE" dirty="0" smtClean="0"/>
              <a:t> all </a:t>
            </a:r>
            <a:r>
              <a:rPr lang="de-DE" dirty="0" err="1" smtClean="0"/>
              <a:t>mandatory</a:t>
            </a:r>
            <a:r>
              <a:rPr lang="de-DE" dirty="0" smtClean="0"/>
              <a:t> </a:t>
            </a:r>
            <a:r>
              <a:rPr lang="de-DE" dirty="0" err="1" smtClean="0"/>
              <a:t>courses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endParaRPr lang="de-DE" dirty="0" smtClean="0"/>
          </a:p>
          <a:p>
            <a:pPr lvl="2"/>
            <a:r>
              <a:rPr lang="de-DE" dirty="0" smtClean="0"/>
              <a:t>Take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easier</a:t>
            </a:r>
            <a:r>
              <a:rPr lang="de-DE" dirty="0" smtClean="0"/>
              <a:t> </a:t>
            </a:r>
            <a:r>
              <a:rPr lang="de-DE" dirty="0" err="1" smtClean="0"/>
              <a:t>exams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seminars</a:t>
            </a:r>
            <a:endParaRPr lang="de-DE" dirty="0" smtClean="0"/>
          </a:p>
          <a:p>
            <a:pPr lvl="3"/>
            <a:r>
              <a:rPr lang="de-DE" dirty="0" smtClean="0"/>
              <a:t>(</a:t>
            </a:r>
            <a:r>
              <a:rPr lang="de-DE" dirty="0" err="1" smtClean="0"/>
              <a:t>you</a:t>
            </a:r>
            <a:r>
              <a:rPr lang="de-DE" dirty="0" smtClean="0"/>
              <a:t> must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really</a:t>
            </a:r>
            <a:r>
              <a:rPr lang="de-DE" dirty="0" smtClean="0"/>
              <a:t> </a:t>
            </a:r>
            <a:r>
              <a:rPr lang="de-DE" dirty="0" err="1" smtClean="0"/>
              <a:t>hard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fail</a:t>
            </a:r>
            <a:r>
              <a:rPr lang="de-DE" dirty="0" smtClean="0"/>
              <a:t> a </a:t>
            </a:r>
            <a:r>
              <a:rPr lang="de-DE" dirty="0" err="1" smtClean="0"/>
              <a:t>seminar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But still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mandatory</a:t>
            </a:r>
            <a:r>
              <a:rPr lang="de-DE" dirty="0" smtClean="0"/>
              <a:t> </a:t>
            </a:r>
            <a:r>
              <a:rPr lang="de-DE" dirty="0" err="1" smtClean="0"/>
              <a:t>courses</a:t>
            </a:r>
            <a:endParaRPr lang="de-DE" dirty="0" smtClean="0"/>
          </a:p>
          <a:p>
            <a:r>
              <a:rPr lang="de-DE" dirty="0" smtClean="0"/>
              <a:t>Find </a:t>
            </a:r>
            <a:r>
              <a:rPr lang="de-DE" dirty="0" err="1" smtClean="0"/>
              <a:t>your</a:t>
            </a:r>
            <a:r>
              <a:rPr lang="de-DE" dirty="0" smtClean="0"/>
              <a:t> „optimal </a:t>
            </a:r>
            <a:r>
              <a:rPr lang="de-DE" dirty="0" err="1" smtClean="0"/>
              <a:t>portfolio</a:t>
            </a:r>
            <a:r>
              <a:rPr lang="de-DE" dirty="0" smtClean="0"/>
              <a:t>“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hard</a:t>
            </a:r>
            <a:r>
              <a:rPr lang="de-DE" dirty="0" smtClean="0"/>
              <a:t>/easy </a:t>
            </a:r>
            <a:r>
              <a:rPr lang="de-DE" dirty="0" err="1" smtClean="0"/>
              <a:t>courses</a:t>
            </a:r>
            <a:r>
              <a:rPr lang="de-DE" dirty="0" smtClean="0"/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07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</a:t>
            </a:r>
            <a:r>
              <a:rPr lang="de-DE" dirty="0" err="1" smtClean="0">
                <a:solidFill>
                  <a:srgbClr val="FF0000"/>
                </a:solidFill>
              </a:rPr>
              <a:t>Tips</a:t>
            </a:r>
            <a:r>
              <a:rPr lang="de-DE" dirty="0" smtClean="0">
                <a:solidFill>
                  <a:srgbClr val="FF0000"/>
                </a:solidFill>
              </a:rPr>
              <a:t> &amp; Tricks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8352159" cy="4751387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 err="1" smtClean="0"/>
              <a:t>If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you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are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struggling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now</a:t>
            </a:r>
            <a:r>
              <a:rPr lang="de-DE" sz="2800" b="1" dirty="0" smtClean="0"/>
              <a:t>… </a:t>
            </a:r>
          </a:p>
          <a:p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first</a:t>
            </a:r>
            <a:r>
              <a:rPr lang="de-DE" sz="2800" dirty="0" smtClean="0"/>
              <a:t> </a:t>
            </a:r>
            <a:r>
              <a:rPr lang="de-DE" sz="2800" dirty="0" err="1" smtClean="0"/>
              <a:t>year</a:t>
            </a:r>
            <a:r>
              <a:rPr lang="de-DE" sz="2800" dirty="0" smtClean="0"/>
              <a:t>, just </a:t>
            </a:r>
            <a:r>
              <a:rPr lang="de-DE" sz="2800" dirty="0" err="1" smtClean="0"/>
              <a:t>focus</a:t>
            </a:r>
            <a:r>
              <a:rPr lang="de-DE" sz="2800" dirty="0" smtClean="0"/>
              <a:t> on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completion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30 ECTS.</a:t>
            </a:r>
          </a:p>
          <a:p>
            <a:pPr marL="0" indent="0">
              <a:buNone/>
            </a:pPr>
            <a:endParaRPr lang="de-DE" sz="2800" dirty="0" smtClean="0"/>
          </a:p>
          <a:p>
            <a:r>
              <a:rPr lang="de-DE" sz="2800" dirty="0" err="1" smtClean="0"/>
              <a:t>Consider</a:t>
            </a:r>
            <a:r>
              <a:rPr lang="de-DE" sz="2800" dirty="0" smtClean="0"/>
              <a:t> </a:t>
            </a:r>
            <a:r>
              <a:rPr lang="de-DE" sz="2800" dirty="0" err="1" smtClean="0"/>
              <a:t>taking</a:t>
            </a:r>
            <a:r>
              <a:rPr lang="de-DE" sz="2800" dirty="0" smtClean="0"/>
              <a:t> </a:t>
            </a:r>
            <a:r>
              <a:rPr lang="de-DE" sz="2800" dirty="0" err="1" smtClean="0"/>
              <a:t>less</a:t>
            </a:r>
            <a:r>
              <a:rPr lang="de-DE" sz="2800" dirty="0" smtClean="0"/>
              <a:t> </a:t>
            </a:r>
            <a:r>
              <a:rPr lang="de-DE" sz="2800" dirty="0" err="1" smtClean="0"/>
              <a:t>compulsory</a:t>
            </a:r>
            <a:r>
              <a:rPr lang="de-DE" sz="2800" dirty="0" smtClean="0"/>
              <a:t> </a:t>
            </a:r>
            <a:r>
              <a:rPr lang="de-DE" sz="2800" dirty="0" err="1" smtClean="0"/>
              <a:t>courses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ensure</a:t>
            </a:r>
            <a:r>
              <a:rPr lang="de-DE" sz="2800" dirty="0" smtClean="0"/>
              <a:t> </a:t>
            </a:r>
            <a:r>
              <a:rPr lang="de-DE" sz="2800" dirty="0" err="1" smtClean="0"/>
              <a:t>passing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decreasing</a:t>
            </a:r>
            <a:r>
              <a:rPr lang="de-DE" sz="2800" dirty="0" smtClean="0"/>
              <a:t> </a:t>
            </a:r>
            <a:r>
              <a:rPr lang="de-DE" sz="2800" dirty="0" err="1" smtClean="0"/>
              <a:t>workload</a:t>
            </a:r>
            <a:r>
              <a:rPr lang="de-DE" sz="2800" dirty="0" smtClean="0"/>
              <a:t>.</a:t>
            </a:r>
          </a:p>
          <a:p>
            <a:pPr marL="0" indent="0">
              <a:buNone/>
            </a:pPr>
            <a:endParaRPr lang="de-DE" sz="2800" dirty="0" smtClean="0"/>
          </a:p>
          <a:p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dirty="0" err="1" smtClean="0"/>
              <a:t>you</a:t>
            </a:r>
            <a:r>
              <a:rPr lang="de-DE" sz="2800" dirty="0" smtClean="0"/>
              <a:t> do not </a:t>
            </a:r>
            <a:r>
              <a:rPr lang="de-DE" sz="2800" dirty="0" err="1" smtClean="0"/>
              <a:t>feel</a:t>
            </a:r>
            <a:r>
              <a:rPr lang="de-DE" sz="2800" dirty="0" smtClean="0"/>
              <a:t> </a:t>
            </a:r>
            <a:r>
              <a:rPr lang="de-DE" sz="2800" dirty="0" err="1" smtClean="0"/>
              <a:t>comfortable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your</a:t>
            </a:r>
            <a:r>
              <a:rPr lang="de-DE" sz="2800" dirty="0" smtClean="0"/>
              <a:t> </a:t>
            </a:r>
            <a:r>
              <a:rPr lang="de-DE" sz="2800" dirty="0" err="1" smtClean="0"/>
              <a:t>background</a:t>
            </a:r>
            <a:r>
              <a:rPr lang="de-DE" sz="2800" dirty="0" smtClean="0"/>
              <a:t> in </a:t>
            </a:r>
            <a:r>
              <a:rPr lang="de-DE" sz="2800" dirty="0" err="1" smtClean="0"/>
              <a:t>economics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mathematics</a:t>
            </a:r>
            <a:r>
              <a:rPr lang="de-DE" sz="2800" dirty="0" smtClean="0"/>
              <a:t>, </a:t>
            </a:r>
            <a:r>
              <a:rPr lang="de-DE" sz="2800" dirty="0" err="1" smtClean="0"/>
              <a:t>try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take</a:t>
            </a:r>
            <a:r>
              <a:rPr lang="de-DE" sz="2800" dirty="0" smtClean="0"/>
              <a:t> a </a:t>
            </a:r>
            <a:r>
              <a:rPr lang="de-DE" sz="2800" dirty="0" err="1" smtClean="0"/>
              <a:t>seminar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several</a:t>
            </a:r>
            <a:r>
              <a:rPr lang="de-DE" sz="2800" dirty="0" smtClean="0"/>
              <a:t> </a:t>
            </a:r>
            <a:r>
              <a:rPr lang="de-DE" sz="2800" dirty="0" err="1" smtClean="0"/>
              <a:t>seminars</a:t>
            </a:r>
            <a:r>
              <a:rPr lang="de-DE" sz="2800" dirty="0" smtClean="0"/>
              <a:t>.</a:t>
            </a:r>
            <a:endParaRPr lang="en-US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22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8064127" cy="4751387"/>
          </a:xfrm>
        </p:spPr>
        <p:txBody>
          <a:bodyPr/>
          <a:lstStyle/>
          <a:p>
            <a:pPr marL="0" indent="0" algn="ctr"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Do not </a:t>
            </a:r>
            <a:r>
              <a:rPr lang="de-DE" sz="2600" dirty="0" err="1" smtClean="0">
                <a:solidFill>
                  <a:srgbClr val="002060"/>
                </a:solidFill>
              </a:rPr>
              <a:t>panic</a:t>
            </a:r>
            <a:r>
              <a:rPr lang="de-DE" sz="2600" dirty="0" smtClean="0">
                <a:solidFill>
                  <a:srgbClr val="002060"/>
                </a:solidFill>
              </a:rPr>
              <a:t>!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Try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postpone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hysteria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a </a:t>
            </a:r>
            <a:r>
              <a:rPr lang="de-DE" sz="2600" dirty="0" err="1" smtClean="0">
                <a:solidFill>
                  <a:srgbClr val="002060"/>
                </a:solidFill>
              </a:rPr>
              <a:t>later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date</a:t>
            </a:r>
            <a:r>
              <a:rPr lang="de-DE" sz="2600" dirty="0" smtClean="0">
                <a:solidFill>
                  <a:srgbClr val="002060"/>
                </a:solidFill>
              </a:rPr>
              <a:t>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Do not </a:t>
            </a:r>
            <a:r>
              <a:rPr lang="de-DE" sz="2600" dirty="0" err="1" smtClean="0">
                <a:solidFill>
                  <a:srgbClr val="002060"/>
                </a:solidFill>
              </a:rPr>
              <a:t>stalk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professors</a:t>
            </a:r>
            <a:r>
              <a:rPr lang="de-DE" sz="2600" dirty="0" smtClean="0">
                <a:solidFill>
                  <a:srgbClr val="002060"/>
                </a:solidFill>
              </a:rPr>
              <a:t>!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26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u="sng" dirty="0" smtClean="0">
                <a:solidFill>
                  <a:srgbClr val="002060"/>
                </a:solidFill>
              </a:rPr>
              <a:t>BUT!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de-DE" sz="2000" dirty="0" err="1" smtClean="0">
                <a:solidFill>
                  <a:srgbClr val="002060"/>
                </a:solidFill>
              </a:rPr>
              <a:t>Feel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free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to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go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to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Prüfungsamt and to the MEP Coordinator to ask for  advice and recommendations. 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They will assist you in creation your own studying plan and strategy. </a:t>
            </a:r>
            <a:endParaRPr lang="de-DE" sz="2000" u="sng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What if you had bad grades?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48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469"/>
            <a:ext cx="9144000" cy="5499062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4716016" y="2420888"/>
            <a:ext cx="280831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67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should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write</a:t>
            </a:r>
            <a:r>
              <a:rPr lang="de-DE" sz="2600" dirty="0" smtClean="0">
                <a:solidFill>
                  <a:srgbClr val="002060"/>
                </a:solidFill>
              </a:rPr>
              <a:t> a </a:t>
            </a:r>
            <a:r>
              <a:rPr lang="de-DE" sz="2600" dirty="0" err="1" smtClean="0">
                <a:solidFill>
                  <a:srgbClr val="002060"/>
                </a:solidFill>
              </a:rPr>
              <a:t>letter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Examination</a:t>
            </a:r>
            <a:r>
              <a:rPr lang="de-DE" sz="2600" dirty="0" smtClean="0">
                <a:solidFill>
                  <a:srgbClr val="002060"/>
                </a:solidFill>
              </a:rPr>
              <a:t> Board </a:t>
            </a:r>
            <a:r>
              <a:rPr lang="de-DE" sz="2600" dirty="0" err="1" smtClean="0">
                <a:solidFill>
                  <a:srgbClr val="002060"/>
                </a:solidFill>
              </a:rPr>
              <a:t>and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give</a:t>
            </a:r>
            <a:r>
              <a:rPr lang="de-DE" sz="2600" dirty="0" smtClean="0">
                <a:solidFill>
                  <a:srgbClr val="002060"/>
                </a:solidFill>
              </a:rPr>
              <a:t> explicit </a:t>
            </a:r>
            <a:r>
              <a:rPr lang="de-DE" sz="2600" dirty="0" err="1" smtClean="0">
                <a:solidFill>
                  <a:srgbClr val="002060"/>
                </a:solidFill>
              </a:rPr>
              <a:t>explanations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about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situation</a:t>
            </a:r>
            <a:endParaRPr lang="de-DE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de-DE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600" b="1" dirty="0" smtClean="0">
                <a:solidFill>
                  <a:srgbClr val="002060"/>
                </a:solidFill>
              </a:rPr>
              <a:t>Do </a:t>
            </a:r>
            <a:r>
              <a:rPr lang="de-DE" sz="2600" b="1" dirty="0" err="1" smtClean="0">
                <a:solidFill>
                  <a:srgbClr val="002060"/>
                </a:solidFill>
              </a:rPr>
              <a:t>it</a:t>
            </a:r>
            <a:r>
              <a:rPr lang="de-DE" sz="2600" b="1" dirty="0" smtClean="0">
                <a:solidFill>
                  <a:srgbClr val="002060"/>
                </a:solidFill>
              </a:rPr>
              <a:t> </a:t>
            </a:r>
            <a:r>
              <a:rPr lang="de-DE" sz="2600" b="1" dirty="0" err="1" smtClean="0">
                <a:solidFill>
                  <a:srgbClr val="002060"/>
                </a:solidFill>
              </a:rPr>
              <a:t>before</a:t>
            </a:r>
            <a:r>
              <a:rPr lang="de-DE" sz="2600" b="1" dirty="0" smtClean="0">
                <a:solidFill>
                  <a:srgbClr val="002060"/>
                </a:solidFill>
              </a:rPr>
              <a:t> </a:t>
            </a:r>
            <a:r>
              <a:rPr lang="de-DE" sz="2600" b="1" dirty="0" err="1" smtClean="0">
                <a:solidFill>
                  <a:srgbClr val="002060"/>
                </a:solidFill>
              </a:rPr>
              <a:t>the</a:t>
            </a:r>
            <a:r>
              <a:rPr lang="de-DE" sz="2600" b="1" dirty="0" smtClean="0">
                <a:solidFill>
                  <a:srgbClr val="002060"/>
                </a:solidFill>
              </a:rPr>
              <a:t> </a:t>
            </a:r>
            <a:r>
              <a:rPr lang="de-DE" sz="2600" b="1" dirty="0" err="1" smtClean="0">
                <a:solidFill>
                  <a:srgbClr val="002060"/>
                </a:solidFill>
              </a:rPr>
              <a:t>exams</a:t>
            </a:r>
            <a:r>
              <a:rPr lang="de-DE" sz="2600" b="1" dirty="0" smtClean="0">
                <a:solidFill>
                  <a:srgbClr val="002060"/>
                </a:solidFill>
              </a:rPr>
              <a:t>!!!</a:t>
            </a:r>
          </a:p>
          <a:p>
            <a:pPr marL="0" indent="0" algn="ctr">
              <a:buNone/>
            </a:pPr>
            <a:endParaRPr lang="de-DE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000" dirty="0" smtClean="0">
                <a:solidFill>
                  <a:srgbClr val="002060"/>
                </a:solidFill>
              </a:rPr>
              <a:t>E.g. </a:t>
            </a:r>
            <a:r>
              <a:rPr lang="de-DE" sz="2000" dirty="0" err="1" smtClean="0">
                <a:solidFill>
                  <a:srgbClr val="002060"/>
                </a:solidFill>
              </a:rPr>
              <a:t>you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were</a:t>
            </a:r>
            <a:r>
              <a:rPr lang="de-DE" sz="2000" dirty="0" smtClean="0">
                <a:solidFill>
                  <a:srgbClr val="002060"/>
                </a:solidFill>
              </a:rPr>
              <a:t> sick (</a:t>
            </a:r>
            <a:r>
              <a:rPr lang="de-DE" sz="2000" dirty="0" err="1" smtClean="0">
                <a:solidFill>
                  <a:srgbClr val="002060"/>
                </a:solidFill>
              </a:rPr>
              <a:t>medical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certification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needed</a:t>
            </a:r>
            <a:r>
              <a:rPr lang="de-DE" sz="2000" dirty="0" smtClean="0">
                <a:solidFill>
                  <a:srgbClr val="002060"/>
                </a:solidFill>
              </a:rPr>
              <a:t>), </a:t>
            </a:r>
            <a:r>
              <a:rPr lang="de-DE" sz="2000" dirty="0" err="1" smtClean="0">
                <a:solidFill>
                  <a:srgbClr val="002060"/>
                </a:solidFill>
              </a:rPr>
              <a:t>family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reasons</a:t>
            </a:r>
            <a:r>
              <a:rPr lang="de-DE" sz="2000" dirty="0" smtClean="0">
                <a:solidFill>
                  <a:srgbClr val="002060"/>
                </a:solidFill>
              </a:rPr>
              <a:t>, </a:t>
            </a:r>
            <a:r>
              <a:rPr lang="de-DE" sz="2000" dirty="0" err="1" smtClean="0">
                <a:solidFill>
                  <a:srgbClr val="002060"/>
                </a:solidFill>
              </a:rPr>
              <a:t>psychological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reasons</a:t>
            </a:r>
            <a:r>
              <a:rPr lang="de-DE" sz="2000" dirty="0" smtClean="0">
                <a:solidFill>
                  <a:srgbClr val="002060"/>
                </a:solidFill>
              </a:rPr>
              <a:t> etc. </a:t>
            </a:r>
          </a:p>
          <a:p>
            <a:pPr marL="0" indent="0" algn="ctr">
              <a:buNone/>
            </a:pP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2" y="144000"/>
            <a:ext cx="7488063" cy="720725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err="1">
                <a:solidFill>
                  <a:srgbClr val="FF0000"/>
                </a:solidFill>
              </a:rPr>
              <a:t>What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if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you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get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into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trouble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during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the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semester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and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you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cannot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study</a:t>
            </a:r>
            <a:r>
              <a:rPr lang="de-DE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8858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98923" y="1556792"/>
            <a:ext cx="73406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endParaRPr lang="de-DE" sz="2400" kern="0" dirty="0" smtClean="0">
              <a:solidFill>
                <a:srgbClr val="002060"/>
              </a:solidFill>
            </a:endParaRP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de-DE" sz="2600" kern="0" dirty="0" err="1" smtClean="0">
                <a:solidFill>
                  <a:srgbClr val="002060"/>
                </a:solidFill>
              </a:rPr>
              <a:t>If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you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have</a:t>
            </a:r>
            <a:r>
              <a:rPr lang="de-DE" sz="2600" kern="0" dirty="0" smtClean="0">
                <a:solidFill>
                  <a:srgbClr val="002060"/>
                </a:solidFill>
              </a:rPr>
              <a:t> a </a:t>
            </a:r>
            <a:r>
              <a:rPr lang="de-DE" sz="2600" kern="0" dirty="0" err="1" smtClean="0">
                <a:solidFill>
                  <a:srgbClr val="002060"/>
                </a:solidFill>
              </a:rPr>
              <a:t>diagnosed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learning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disability</a:t>
            </a:r>
            <a:r>
              <a:rPr lang="de-DE" sz="2600" kern="0" dirty="0" smtClean="0">
                <a:solidFill>
                  <a:srgbClr val="002060"/>
                </a:solidFill>
              </a:rPr>
              <a:t>..</a:t>
            </a: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de-DE" sz="2600" kern="0" dirty="0" err="1">
                <a:solidFill>
                  <a:srgbClr val="002060"/>
                </a:solidFill>
              </a:rPr>
              <a:t>Y</a:t>
            </a:r>
            <a:r>
              <a:rPr lang="de-DE" sz="2600" kern="0" dirty="0" err="1" smtClean="0">
                <a:solidFill>
                  <a:srgbClr val="002060"/>
                </a:solidFill>
              </a:rPr>
              <a:t>ou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can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apply</a:t>
            </a:r>
            <a:r>
              <a:rPr lang="de-DE" sz="2600" kern="0" dirty="0" smtClean="0">
                <a:solidFill>
                  <a:srgbClr val="002060"/>
                </a:solidFill>
              </a:rPr>
              <a:t> at </a:t>
            </a:r>
            <a:r>
              <a:rPr lang="de-DE" sz="2600" kern="0" dirty="0" err="1" smtClean="0">
                <a:solidFill>
                  <a:srgbClr val="002060"/>
                </a:solidFill>
              </a:rPr>
              <a:t>the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Examination</a:t>
            </a:r>
            <a:r>
              <a:rPr lang="de-DE" sz="2600" kern="0" dirty="0" smtClean="0">
                <a:solidFill>
                  <a:srgbClr val="002060"/>
                </a:solidFill>
              </a:rPr>
              <a:t> Office </a:t>
            </a:r>
            <a:r>
              <a:rPr lang="de-DE" sz="2600" kern="0" dirty="0" err="1" smtClean="0">
                <a:solidFill>
                  <a:srgbClr val="002060"/>
                </a:solidFill>
              </a:rPr>
              <a:t>and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obtain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some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special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treatment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to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compensate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for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the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disability</a:t>
            </a:r>
            <a:r>
              <a:rPr lang="de-DE" sz="2600" kern="0" dirty="0" smtClean="0">
                <a:solidFill>
                  <a:srgbClr val="002060"/>
                </a:solidFill>
              </a:rPr>
              <a:t>.</a:t>
            </a:r>
            <a:endParaRPr lang="de-DE" sz="2600" kern="0" dirty="0">
              <a:solidFill>
                <a:srgbClr val="002060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You have a learning disability?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90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418" y="764704"/>
            <a:ext cx="7531974" cy="523933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94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98923" y="1556792"/>
            <a:ext cx="73406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de-DE" sz="2600" kern="0" dirty="0" err="1" smtClean="0">
                <a:solidFill>
                  <a:srgbClr val="002060"/>
                </a:solidFill>
              </a:rPr>
              <a:t>You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got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exmatriculated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because</a:t>
            </a:r>
            <a:endParaRPr lang="de-DE" sz="2600" kern="0" dirty="0" smtClean="0">
              <a:solidFill>
                <a:srgbClr val="002060"/>
              </a:solidFill>
            </a:endParaRPr>
          </a:p>
          <a:p>
            <a:pPr lvl="1" defTabSz="914400"/>
            <a:r>
              <a:rPr lang="de-DE" sz="2000" kern="0" dirty="0" err="1" smtClean="0">
                <a:solidFill>
                  <a:srgbClr val="002060"/>
                </a:solidFill>
              </a:rPr>
              <a:t>Failed</a:t>
            </a:r>
            <a:r>
              <a:rPr lang="de-DE" sz="2000" kern="0" dirty="0" smtClean="0">
                <a:solidFill>
                  <a:srgbClr val="002060"/>
                </a:solidFill>
              </a:rPr>
              <a:t> an </a:t>
            </a:r>
            <a:r>
              <a:rPr lang="de-DE" sz="2000" kern="0" dirty="0" err="1" smtClean="0">
                <a:solidFill>
                  <a:srgbClr val="002060"/>
                </a:solidFill>
              </a:rPr>
              <a:t>exam</a:t>
            </a:r>
            <a:r>
              <a:rPr lang="de-DE" sz="2000" kern="0" dirty="0" smtClean="0">
                <a:solidFill>
                  <a:srgbClr val="002060"/>
                </a:solidFill>
              </a:rPr>
              <a:t> 4 </a:t>
            </a:r>
            <a:r>
              <a:rPr lang="de-DE" sz="2000" kern="0" dirty="0" err="1" smtClean="0">
                <a:solidFill>
                  <a:srgbClr val="002060"/>
                </a:solidFill>
              </a:rPr>
              <a:t>times</a:t>
            </a:r>
            <a:endParaRPr lang="de-DE" sz="2000" kern="0" dirty="0" smtClean="0">
              <a:solidFill>
                <a:srgbClr val="002060"/>
              </a:solidFill>
            </a:endParaRPr>
          </a:p>
          <a:p>
            <a:pPr lvl="1" defTabSz="914400"/>
            <a:r>
              <a:rPr lang="de-DE" sz="2000" kern="0" dirty="0" err="1" smtClean="0">
                <a:solidFill>
                  <a:srgbClr val="002060"/>
                </a:solidFill>
              </a:rPr>
              <a:t>Did</a:t>
            </a:r>
            <a:r>
              <a:rPr lang="de-DE" sz="2000" kern="0" dirty="0" smtClean="0">
                <a:solidFill>
                  <a:srgbClr val="002060"/>
                </a:solidFill>
              </a:rPr>
              <a:t> not </a:t>
            </a:r>
            <a:r>
              <a:rPr lang="de-DE" sz="2000" kern="0" dirty="0" err="1" smtClean="0">
                <a:solidFill>
                  <a:srgbClr val="002060"/>
                </a:solidFill>
              </a:rPr>
              <a:t>achieve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the</a:t>
            </a:r>
            <a:r>
              <a:rPr lang="de-DE" sz="2000" kern="0" dirty="0" smtClean="0">
                <a:solidFill>
                  <a:srgbClr val="002060"/>
                </a:solidFill>
              </a:rPr>
              <a:t> 30 ECTS in </a:t>
            </a:r>
            <a:r>
              <a:rPr lang="de-DE" sz="2000" kern="0" dirty="0" err="1" smtClean="0">
                <a:solidFill>
                  <a:srgbClr val="002060"/>
                </a:solidFill>
              </a:rPr>
              <a:t>the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first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year</a:t>
            </a:r>
            <a:endParaRPr lang="de-DE" sz="2000" kern="0" dirty="0" smtClean="0">
              <a:solidFill>
                <a:srgbClr val="002060"/>
              </a:solidFill>
            </a:endParaRPr>
          </a:p>
          <a:p>
            <a:pPr defTabSz="914400"/>
            <a:r>
              <a:rPr lang="de-DE" sz="2600" kern="0" dirty="0" err="1" smtClean="0">
                <a:solidFill>
                  <a:srgbClr val="002060"/>
                </a:solidFill>
              </a:rPr>
              <a:t>What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can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you</a:t>
            </a:r>
            <a:r>
              <a:rPr lang="de-DE" sz="2600" kern="0" dirty="0" smtClean="0">
                <a:solidFill>
                  <a:srgbClr val="002060"/>
                </a:solidFill>
              </a:rPr>
              <a:t> do?</a:t>
            </a:r>
          </a:p>
          <a:p>
            <a:pPr lvl="1" defTabSz="914400"/>
            <a:r>
              <a:rPr lang="de-DE" sz="2600" kern="0" dirty="0" err="1" smtClean="0">
                <a:solidFill>
                  <a:srgbClr val="002060"/>
                </a:solidFill>
              </a:rPr>
              <a:t>Ask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yourself</a:t>
            </a:r>
            <a:r>
              <a:rPr lang="de-DE" sz="2600" kern="0" dirty="0" smtClean="0">
                <a:solidFill>
                  <a:srgbClr val="002060"/>
                </a:solidFill>
              </a:rPr>
              <a:t>: Was </a:t>
            </a:r>
            <a:r>
              <a:rPr lang="de-DE" sz="2600" kern="0" dirty="0" err="1" smtClean="0">
                <a:solidFill>
                  <a:srgbClr val="002060"/>
                </a:solidFill>
              </a:rPr>
              <a:t>this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the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right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program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for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you</a:t>
            </a:r>
            <a:r>
              <a:rPr lang="de-DE" sz="2600" kern="0" dirty="0" smtClean="0">
                <a:solidFill>
                  <a:srgbClr val="002060"/>
                </a:solidFill>
              </a:rPr>
              <a:t>?</a:t>
            </a:r>
          </a:p>
          <a:p>
            <a:pPr lvl="1" defTabSz="914400"/>
            <a:r>
              <a:rPr lang="de-DE" sz="2600" kern="0" dirty="0" smtClean="0">
                <a:solidFill>
                  <a:srgbClr val="002060"/>
                </a:solidFill>
              </a:rPr>
              <a:t>Was </a:t>
            </a:r>
            <a:r>
              <a:rPr lang="de-DE" sz="2600" kern="0" dirty="0" err="1" smtClean="0">
                <a:solidFill>
                  <a:srgbClr val="002060"/>
                </a:solidFill>
              </a:rPr>
              <a:t>there</a:t>
            </a:r>
            <a:r>
              <a:rPr lang="de-DE" sz="2600" kern="0" dirty="0" smtClean="0">
                <a:solidFill>
                  <a:srgbClr val="002060"/>
                </a:solidFill>
              </a:rPr>
              <a:t> an </a:t>
            </a:r>
            <a:r>
              <a:rPr lang="de-DE" sz="2600" kern="0" dirty="0" err="1" smtClean="0">
                <a:solidFill>
                  <a:srgbClr val="002060"/>
                </a:solidFill>
              </a:rPr>
              <a:t>extraordinary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reason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for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the</a:t>
            </a:r>
            <a:r>
              <a:rPr lang="de-DE" sz="2600" kern="0" dirty="0" smtClean="0">
                <a:solidFill>
                  <a:srgbClr val="002060"/>
                </a:solidFill>
              </a:rPr>
              <a:t> lack </a:t>
            </a:r>
            <a:r>
              <a:rPr lang="de-DE" sz="2600" kern="0" dirty="0" err="1" smtClean="0">
                <a:solidFill>
                  <a:srgbClr val="002060"/>
                </a:solidFill>
              </a:rPr>
              <a:t>of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success</a:t>
            </a:r>
            <a:r>
              <a:rPr lang="de-DE" sz="2600" kern="0" dirty="0" smtClean="0">
                <a:solidFill>
                  <a:srgbClr val="002060"/>
                </a:solidFill>
              </a:rPr>
              <a:t>?</a:t>
            </a:r>
          </a:p>
          <a:p>
            <a:pPr lvl="2" defTabSz="914400"/>
            <a:r>
              <a:rPr lang="de-DE" sz="2000" kern="0" dirty="0" err="1" smtClean="0">
                <a:solidFill>
                  <a:srgbClr val="002060"/>
                </a:solidFill>
              </a:rPr>
              <a:t>Health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related</a:t>
            </a:r>
            <a:r>
              <a:rPr lang="de-DE" sz="2000" kern="0" dirty="0" smtClean="0">
                <a:solidFill>
                  <a:srgbClr val="002060"/>
                </a:solidFill>
              </a:rPr>
              <a:t>? Family stress? </a:t>
            </a:r>
          </a:p>
          <a:p>
            <a:pPr lvl="2" defTabSz="914400"/>
            <a:r>
              <a:rPr lang="de-DE" sz="2000" kern="0" dirty="0" err="1" smtClean="0">
                <a:solidFill>
                  <a:srgbClr val="002060"/>
                </a:solidFill>
              </a:rPr>
              <a:t>You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can</a:t>
            </a:r>
            <a:r>
              <a:rPr lang="de-DE" sz="2000" kern="0" dirty="0" smtClean="0">
                <a:solidFill>
                  <a:srgbClr val="002060"/>
                </a:solidFill>
              </a:rPr>
              <a:t> still </a:t>
            </a:r>
            <a:r>
              <a:rPr lang="de-DE" sz="2000" kern="0" dirty="0" err="1" smtClean="0">
                <a:solidFill>
                  <a:srgbClr val="002060"/>
                </a:solidFill>
              </a:rPr>
              <a:t>ask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for</a:t>
            </a:r>
            <a:r>
              <a:rPr lang="de-DE" sz="2000" kern="0" dirty="0" smtClean="0">
                <a:solidFill>
                  <a:srgbClr val="002060"/>
                </a:solidFill>
              </a:rPr>
              <a:t> a </a:t>
            </a:r>
            <a:r>
              <a:rPr lang="de-DE" sz="2000" kern="0" dirty="0" err="1" smtClean="0">
                <a:solidFill>
                  <a:srgbClr val="002060"/>
                </a:solidFill>
              </a:rPr>
              <a:t>second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chance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if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there</a:t>
            </a:r>
            <a:r>
              <a:rPr lang="de-DE" sz="2000" kern="0" dirty="0" smtClean="0">
                <a:solidFill>
                  <a:srgbClr val="002060"/>
                </a:solidFill>
              </a:rPr>
              <a:t> was an </a:t>
            </a:r>
            <a:r>
              <a:rPr lang="de-DE" sz="2000" kern="0" dirty="0" err="1" smtClean="0">
                <a:solidFill>
                  <a:srgbClr val="002060"/>
                </a:solidFill>
              </a:rPr>
              <a:t>extraordinary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reason</a:t>
            </a:r>
            <a:endParaRPr lang="de-DE" sz="2000" kern="0" dirty="0">
              <a:solidFill>
                <a:srgbClr val="002060"/>
              </a:solidFill>
            </a:endParaRPr>
          </a:p>
          <a:p>
            <a:pPr lvl="2" defTabSz="914400"/>
            <a:r>
              <a:rPr lang="de-DE" sz="2000" kern="0" dirty="0" smtClean="0">
                <a:solidFill>
                  <a:srgbClr val="002060"/>
                </a:solidFill>
              </a:rPr>
              <a:t>Cultural </a:t>
            </a:r>
            <a:r>
              <a:rPr lang="de-DE" sz="2000" kern="0" dirty="0" err="1" smtClean="0">
                <a:solidFill>
                  <a:srgbClr val="002060"/>
                </a:solidFill>
              </a:rPr>
              <a:t>adaptation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is</a:t>
            </a:r>
            <a:r>
              <a:rPr lang="de-DE" sz="2000" kern="0" dirty="0" smtClean="0">
                <a:solidFill>
                  <a:srgbClr val="002060"/>
                </a:solidFill>
              </a:rPr>
              <a:t> not </a:t>
            </a:r>
            <a:r>
              <a:rPr lang="de-DE" sz="2000" kern="0" dirty="0" err="1" smtClean="0">
                <a:solidFill>
                  <a:srgbClr val="002060"/>
                </a:solidFill>
              </a:rPr>
              <a:t>extraordinary</a:t>
            </a:r>
            <a:endParaRPr lang="de-DE" sz="2000" kern="0" dirty="0">
              <a:solidFill>
                <a:srgbClr val="002060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Disaster?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37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Want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to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try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new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things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?</a:t>
            </a:r>
            <a:endParaRPr lang="de-D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5899"/>
            <a:ext cx="6659066" cy="4439377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27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8064127" cy="47513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Only possible after you have obtained your 30 ECTS the first year.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Send an email with your transcripts to the director of the desired profile explaining why you want to change.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Once the profile director agrees, go to the program coordinator for the official document.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You will then have to go to the IAO (International Admission Office) during the registration period (when you pay your fees for next semester).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Your change will be effective on the next semester.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Changing the profile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54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rgbClr val="002060"/>
                </a:solidFill>
              </a:rPr>
              <a:t>Valid </a:t>
            </a:r>
            <a:r>
              <a:rPr lang="de-DE" sz="2400" dirty="0" err="1" smtClean="0">
                <a:solidFill>
                  <a:srgbClr val="002060"/>
                </a:solidFill>
              </a:rPr>
              <a:t>reason</a:t>
            </a:r>
            <a:r>
              <a:rPr lang="de-DE" sz="2400" dirty="0" smtClean="0">
                <a:solidFill>
                  <a:srgbClr val="002060"/>
                </a:solidFill>
              </a:rPr>
              <a:t>: </a:t>
            </a:r>
            <a:r>
              <a:rPr lang="de-DE" sz="2400" dirty="0" err="1" smtClean="0">
                <a:solidFill>
                  <a:srgbClr val="002060"/>
                </a:solidFill>
              </a:rPr>
              <a:t>sickness</a:t>
            </a:r>
            <a:r>
              <a:rPr lang="de-DE" sz="2400" dirty="0" smtClean="0">
                <a:solidFill>
                  <a:srgbClr val="002060"/>
                </a:solidFill>
              </a:rPr>
              <a:t>, </a:t>
            </a:r>
            <a:r>
              <a:rPr lang="de-DE" sz="2400" dirty="0" err="1" smtClean="0">
                <a:solidFill>
                  <a:srgbClr val="002060"/>
                </a:solidFill>
              </a:rPr>
              <a:t>internship</a:t>
            </a:r>
            <a:r>
              <a:rPr lang="de-DE" sz="2400" dirty="0" smtClean="0">
                <a:solidFill>
                  <a:srgbClr val="002060"/>
                </a:solidFill>
              </a:rPr>
              <a:t>, </a:t>
            </a:r>
            <a:r>
              <a:rPr lang="de-DE" sz="2400" dirty="0" err="1" smtClean="0">
                <a:solidFill>
                  <a:srgbClr val="002060"/>
                </a:solidFill>
              </a:rPr>
              <a:t>exchange</a:t>
            </a:r>
            <a:r>
              <a:rPr lang="de-DE" sz="2400" dirty="0" smtClean="0">
                <a:solidFill>
                  <a:srgbClr val="002060"/>
                </a:solidFill>
              </a:rPr>
              <a:t> ...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rgbClr val="002060"/>
                </a:solidFill>
              </a:rPr>
              <a:t>Student </a:t>
            </a:r>
            <a:r>
              <a:rPr lang="de-DE" sz="2400" dirty="0" err="1" smtClean="0">
                <a:solidFill>
                  <a:srgbClr val="002060"/>
                </a:solidFill>
              </a:rPr>
              <a:t>status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is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kept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and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no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tuition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fees</a:t>
            </a:r>
            <a:r>
              <a:rPr lang="de-DE" sz="2400" dirty="0" smtClean="0">
                <a:solidFill>
                  <a:srgbClr val="002060"/>
                </a:solidFill>
              </a:rPr>
              <a:t>, </a:t>
            </a:r>
            <a:r>
              <a:rPr lang="de-DE" sz="2400" dirty="0" err="1" smtClean="0">
                <a:solidFill>
                  <a:srgbClr val="002060"/>
                </a:solidFill>
              </a:rPr>
              <a:t>except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for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registration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fees</a:t>
            </a:r>
            <a:r>
              <a:rPr lang="de-DE" sz="2400" dirty="0" smtClean="0">
                <a:solidFill>
                  <a:srgbClr val="002060"/>
                </a:solidFill>
              </a:rPr>
              <a:t> (155 EUR)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400" dirty="0" err="1" smtClean="0">
                <a:solidFill>
                  <a:srgbClr val="002060"/>
                </a:solidFill>
              </a:rPr>
              <a:t>You</a:t>
            </a:r>
            <a:r>
              <a:rPr lang="de-DE" sz="2400" dirty="0" smtClean="0">
                <a:solidFill>
                  <a:srgbClr val="002060"/>
                </a:solidFill>
              </a:rPr>
              <a:t> lose </a:t>
            </a:r>
            <a:r>
              <a:rPr lang="de-DE" sz="2400" dirty="0" err="1" smtClean="0">
                <a:solidFill>
                  <a:srgbClr val="002060"/>
                </a:solidFill>
              </a:rPr>
              <a:t>your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right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to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take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exams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that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semester</a:t>
            </a:r>
            <a:endParaRPr lang="de-DE" sz="2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400" dirty="0" err="1" smtClean="0">
                <a:solidFill>
                  <a:srgbClr val="002060"/>
                </a:solidFill>
              </a:rPr>
              <a:t>Fill</a:t>
            </a:r>
            <a:r>
              <a:rPr lang="de-DE" sz="2400" dirty="0" smtClean="0">
                <a:solidFill>
                  <a:srgbClr val="002060"/>
                </a:solidFill>
              </a:rPr>
              <a:t> in </a:t>
            </a:r>
            <a:r>
              <a:rPr lang="de-DE" sz="2400" dirty="0" err="1" smtClean="0">
                <a:solidFill>
                  <a:srgbClr val="002060"/>
                </a:solidFill>
              </a:rPr>
              <a:t>this</a:t>
            </a:r>
            <a:r>
              <a:rPr lang="de-DE" sz="2400" dirty="0" smtClean="0">
                <a:solidFill>
                  <a:srgbClr val="002060"/>
                </a:solidFill>
              </a:rPr>
              <a:t> form </a:t>
            </a:r>
            <a:r>
              <a:rPr lang="de-DE" sz="2400" dirty="0" err="1" smtClean="0">
                <a:solidFill>
                  <a:srgbClr val="002060"/>
                </a:solidFill>
              </a:rPr>
              <a:t>and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submit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it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to</a:t>
            </a:r>
            <a:r>
              <a:rPr lang="de-DE" sz="2400" dirty="0" smtClean="0">
                <a:solidFill>
                  <a:srgbClr val="002060"/>
                </a:solidFill>
              </a:rPr>
              <a:t> IOS </a:t>
            </a:r>
            <a:r>
              <a:rPr lang="de-DE" sz="2400" dirty="0" err="1" smtClean="0">
                <a:solidFill>
                  <a:srgbClr val="002060"/>
                </a:solidFill>
              </a:rPr>
              <a:t>during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registration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period</a:t>
            </a:r>
            <a:r>
              <a:rPr lang="de-DE" sz="2400" dirty="0" smtClean="0">
                <a:solidFill>
                  <a:srgbClr val="002060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rgbClr val="002060"/>
                </a:solidFill>
              </a:rPr>
              <a:t>http://www.studium.uni-freiburg.de/en/student-services/leave-of-absence/docs/uni-freiburg-application-for-a-leave-of-absence.pdf</a:t>
            </a:r>
            <a:endParaRPr lang="de-DE" sz="18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rgbClr val="002060"/>
                </a:solidFill>
              </a:rPr>
              <a:t>Maximum 2 </a:t>
            </a:r>
            <a:r>
              <a:rPr lang="de-DE" sz="2400" dirty="0" err="1" smtClean="0">
                <a:solidFill>
                  <a:srgbClr val="002060"/>
                </a:solidFill>
              </a:rPr>
              <a:t>semesters</a:t>
            </a:r>
            <a:endParaRPr lang="de-DE" sz="2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rgbClr val="002060"/>
                </a:solidFill>
              </a:rPr>
              <a:t>More </a:t>
            </a:r>
            <a:r>
              <a:rPr lang="de-DE" sz="2400" dirty="0" err="1" smtClean="0">
                <a:solidFill>
                  <a:srgbClr val="002060"/>
                </a:solidFill>
              </a:rPr>
              <a:t>info</a:t>
            </a:r>
            <a:r>
              <a:rPr lang="de-DE" sz="2400" dirty="0" smtClean="0">
                <a:solidFill>
                  <a:srgbClr val="002060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rgbClr val="002060"/>
                </a:solidFill>
              </a:rPr>
              <a:t>http://www.studium.uni-freiburg.de/en/student-services/leave-of-absence?set_language=en</a:t>
            </a:r>
            <a:endParaRPr lang="de-DE" sz="1800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Semester off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68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>
                <a:solidFill>
                  <a:srgbClr val="FF0000"/>
                </a:solidFill>
                <a:latin typeface="+mn-lt"/>
              </a:rPr>
              <a:t>Going</a:t>
            </a:r>
            <a:r>
              <a:rPr lang="de-DE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>
                <a:solidFill>
                  <a:srgbClr val="FF0000"/>
                </a:solidFill>
                <a:latin typeface="+mn-lt"/>
              </a:rPr>
              <a:t>Abroad</a:t>
            </a:r>
            <a:r>
              <a:rPr lang="de-DE" sz="3200" dirty="0">
                <a:solidFill>
                  <a:srgbClr val="FF0000"/>
                </a:solidFill>
                <a:latin typeface="+mn-lt"/>
              </a:rPr>
              <a:t>?</a:t>
            </a:r>
            <a:br>
              <a:rPr lang="de-DE" sz="3200" dirty="0">
                <a:solidFill>
                  <a:srgbClr val="FF0000"/>
                </a:solidFill>
                <a:latin typeface="+mn-lt"/>
              </a:rPr>
            </a:br>
            <a:endParaRPr lang="de-DE" sz="32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2" y="1407865"/>
            <a:ext cx="7272039" cy="4858475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531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144000"/>
            <a:ext cx="7488063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International Program Office of the Department of Economics</a:t>
            </a:r>
            <a:br>
              <a:rPr lang="en-US" sz="3200" dirty="0">
                <a:solidFill>
                  <a:srgbClr val="FF0000"/>
                </a:solidFill>
                <a:latin typeface="+mn-lt"/>
              </a:rPr>
            </a:br>
            <a:endParaRPr lang="de-D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12875"/>
            <a:ext cx="7340600" cy="4751387"/>
          </a:xfrm>
        </p:spPr>
        <p:txBody>
          <a:bodyPr/>
          <a:lstStyle/>
          <a:p>
            <a:pPr marL="0" indent="0">
              <a:buNone/>
            </a:pPr>
            <a:endParaRPr lang="de-DE" sz="1600" dirty="0" smtClean="0">
              <a:hlinkClick r:id="rId2"/>
            </a:endParaRPr>
          </a:p>
          <a:p>
            <a:pPr marL="0" indent="0" algn="ctr">
              <a:buNone/>
            </a:pPr>
            <a:r>
              <a:rPr lang="de-DE" sz="1600" dirty="0">
                <a:hlinkClick r:id="rId3"/>
              </a:rPr>
              <a:t>https://</a:t>
            </a:r>
            <a:r>
              <a:rPr lang="de-DE" sz="1600" dirty="0" smtClean="0">
                <a:hlinkClick r:id="rId3"/>
              </a:rPr>
              <a:t>portal.uni-freiburg.de/vwl-international</a:t>
            </a:r>
            <a:endParaRPr lang="de-DE" sz="1600" dirty="0" smtClean="0"/>
          </a:p>
          <a:p>
            <a:pPr marL="0" indent="0" algn="ctr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800" b="1" dirty="0" err="1" smtClean="0">
                <a:solidFill>
                  <a:srgbClr val="002060"/>
                </a:solidFill>
              </a:rPr>
              <a:t>Coordinator</a:t>
            </a:r>
            <a:r>
              <a:rPr lang="de-DE" sz="1800" b="1" dirty="0" smtClean="0">
                <a:solidFill>
                  <a:srgbClr val="002060"/>
                </a:solidFill>
              </a:rPr>
              <a:t> </a:t>
            </a:r>
            <a:r>
              <a:rPr lang="de-DE" sz="1800" b="1" dirty="0">
                <a:solidFill>
                  <a:srgbClr val="002060"/>
                </a:solidFill>
              </a:rPr>
              <a:t>ERASMUS &amp; </a:t>
            </a:r>
            <a:r>
              <a:rPr lang="de-DE" sz="1800" b="1" dirty="0" err="1">
                <a:solidFill>
                  <a:srgbClr val="002060"/>
                </a:solidFill>
              </a:rPr>
              <a:t>Internships</a:t>
            </a:r>
            <a:r>
              <a:rPr lang="de-DE" sz="1800" b="1" dirty="0">
                <a:solidFill>
                  <a:srgbClr val="002060"/>
                </a:solidFill>
              </a:rPr>
              <a:t> </a:t>
            </a:r>
            <a:r>
              <a:rPr lang="de-DE" sz="1800" b="1" dirty="0" err="1">
                <a:solidFill>
                  <a:srgbClr val="002060"/>
                </a:solidFill>
              </a:rPr>
              <a:t>abroad</a:t>
            </a:r>
            <a:r>
              <a:rPr lang="de-DE" sz="1800" b="1" dirty="0" smtClean="0">
                <a:solidFill>
                  <a:srgbClr val="002060"/>
                </a:solidFill>
              </a:rPr>
              <a:t>:  </a:t>
            </a:r>
            <a:r>
              <a:rPr lang="de-DE" sz="1800" b="1" dirty="0">
                <a:solidFill>
                  <a:srgbClr val="002060"/>
                </a:solidFill>
              </a:rPr>
              <a:t>Dr. Steffen </a:t>
            </a:r>
            <a:r>
              <a:rPr lang="de-DE" sz="1800" b="1" dirty="0" smtClean="0">
                <a:solidFill>
                  <a:srgbClr val="002060"/>
                </a:solidFill>
              </a:rPr>
              <a:t>Minter</a:t>
            </a:r>
            <a:r>
              <a:rPr lang="de-DE" sz="1800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r>
              <a:rPr lang="de-DE" sz="1600" dirty="0" err="1">
                <a:solidFill>
                  <a:srgbClr val="002060"/>
                </a:solidFill>
              </a:rPr>
              <a:t>Consultation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hour</a:t>
            </a:r>
            <a:r>
              <a:rPr lang="de-DE" sz="1600" dirty="0">
                <a:solidFill>
                  <a:srgbClr val="002060"/>
                </a:solidFill>
              </a:rPr>
              <a:t>:</a:t>
            </a:r>
          </a:p>
          <a:p>
            <a:r>
              <a:rPr lang="de-DE" sz="1600" i="1" dirty="0" err="1">
                <a:solidFill>
                  <a:srgbClr val="002060"/>
                </a:solidFill>
              </a:rPr>
              <a:t>During</a:t>
            </a:r>
            <a:r>
              <a:rPr lang="de-DE" sz="1600" i="1" dirty="0">
                <a:solidFill>
                  <a:srgbClr val="002060"/>
                </a:solidFill>
              </a:rPr>
              <a:t> </a:t>
            </a:r>
            <a:r>
              <a:rPr lang="de-DE" sz="1600" i="1" dirty="0" err="1">
                <a:solidFill>
                  <a:srgbClr val="002060"/>
                </a:solidFill>
              </a:rPr>
              <a:t>the</a:t>
            </a:r>
            <a:r>
              <a:rPr lang="de-DE" sz="1600" i="1" dirty="0">
                <a:solidFill>
                  <a:srgbClr val="002060"/>
                </a:solidFill>
              </a:rPr>
              <a:t> </a:t>
            </a:r>
            <a:r>
              <a:rPr lang="de-DE" sz="1600" i="1" dirty="0" err="1">
                <a:solidFill>
                  <a:srgbClr val="002060"/>
                </a:solidFill>
              </a:rPr>
              <a:t>semester</a:t>
            </a:r>
            <a:r>
              <a:rPr lang="de-DE" sz="1600" i="1" dirty="0">
                <a:solidFill>
                  <a:srgbClr val="002060"/>
                </a:solidFill>
              </a:rPr>
              <a:t>: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Wednesday</a:t>
            </a:r>
            <a:r>
              <a:rPr lang="de-DE" sz="1600" dirty="0">
                <a:solidFill>
                  <a:srgbClr val="002060"/>
                </a:solidFill>
              </a:rPr>
              <a:t> 3 - </a:t>
            </a:r>
            <a:r>
              <a:rPr lang="de-DE" sz="1600" dirty="0" smtClean="0">
                <a:solidFill>
                  <a:srgbClr val="002060"/>
                </a:solidFill>
              </a:rPr>
              <a:t>4pm, </a:t>
            </a:r>
            <a:r>
              <a:rPr lang="de-DE" sz="1600" dirty="0" err="1" smtClean="0">
                <a:solidFill>
                  <a:srgbClr val="002060"/>
                </a:solidFill>
              </a:rPr>
              <a:t>room</a:t>
            </a:r>
            <a:r>
              <a:rPr lang="de-DE" sz="1600" dirty="0" smtClean="0">
                <a:solidFill>
                  <a:srgbClr val="002060"/>
                </a:solidFill>
              </a:rPr>
              <a:t> 2311</a:t>
            </a:r>
          </a:p>
          <a:p>
            <a:r>
              <a:rPr lang="de-DE" sz="1600" i="1" dirty="0">
                <a:solidFill>
                  <a:srgbClr val="002060"/>
                </a:solidFill>
              </a:rPr>
              <a:t>Non-</a:t>
            </a:r>
            <a:r>
              <a:rPr lang="de-DE" sz="1600" i="1" dirty="0" err="1">
                <a:solidFill>
                  <a:srgbClr val="002060"/>
                </a:solidFill>
              </a:rPr>
              <a:t>lecture</a:t>
            </a:r>
            <a:r>
              <a:rPr lang="de-DE" sz="1600" i="1" dirty="0">
                <a:solidFill>
                  <a:srgbClr val="002060"/>
                </a:solidFill>
              </a:rPr>
              <a:t> </a:t>
            </a:r>
            <a:r>
              <a:rPr lang="de-DE" sz="1600" i="1" dirty="0" err="1">
                <a:solidFill>
                  <a:srgbClr val="002060"/>
                </a:solidFill>
              </a:rPr>
              <a:t>period</a:t>
            </a:r>
            <a:r>
              <a:rPr lang="de-DE" sz="1600" i="1" dirty="0">
                <a:solidFill>
                  <a:srgbClr val="002060"/>
                </a:solidFill>
              </a:rPr>
              <a:t>: </a:t>
            </a:r>
            <a:r>
              <a:rPr lang="de-DE" sz="1600" dirty="0" err="1">
                <a:solidFill>
                  <a:srgbClr val="002060"/>
                </a:solidFill>
              </a:rPr>
              <a:t>only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by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agreement</a:t>
            </a:r>
            <a:endParaRPr lang="de-DE" sz="1600" dirty="0">
              <a:solidFill>
                <a:srgbClr val="002060"/>
              </a:solidFill>
            </a:endParaRPr>
          </a:p>
          <a:p>
            <a:r>
              <a:rPr lang="de-DE" sz="1600" dirty="0" smtClean="0">
                <a:solidFill>
                  <a:srgbClr val="002060"/>
                </a:solidFill>
              </a:rPr>
              <a:t>E-Mail</a:t>
            </a:r>
            <a:r>
              <a:rPr lang="de-DE" sz="1600" dirty="0">
                <a:solidFill>
                  <a:srgbClr val="002060"/>
                </a:solidFill>
              </a:rPr>
              <a:t>: steffen.minter@vwl.uni-freiburg.de</a:t>
            </a:r>
          </a:p>
          <a:p>
            <a:pPr marL="0" indent="0">
              <a:buNone/>
            </a:pPr>
            <a:endParaRPr lang="de-DE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000" b="1" dirty="0" smtClean="0">
                <a:solidFill>
                  <a:srgbClr val="002060"/>
                </a:solidFill>
              </a:rPr>
              <a:t>Information Session ERASMUS: 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rgbClr val="002060"/>
                </a:solidFill>
              </a:rPr>
              <a:t>12.12 14:15 </a:t>
            </a:r>
            <a:r>
              <a:rPr lang="de-DE" sz="2000" b="1" dirty="0" err="1" smtClean="0">
                <a:solidFill>
                  <a:srgbClr val="002060"/>
                </a:solidFill>
              </a:rPr>
              <a:t>room</a:t>
            </a:r>
            <a:r>
              <a:rPr lang="de-DE" sz="2000" b="1" dirty="0" smtClean="0">
                <a:solidFill>
                  <a:srgbClr val="002060"/>
                </a:solidFill>
              </a:rPr>
              <a:t> HS1199 (in German)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rgbClr val="002060"/>
                </a:solidFill>
              </a:rPr>
              <a:t>	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78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Check EUCOR!</a:t>
            </a:r>
            <a:br>
              <a:rPr lang="de-DE" dirty="0">
                <a:solidFill>
                  <a:srgbClr val="FF0000"/>
                </a:solidFill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704087" cy="4751387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dirty="0">
                <a:hlinkClick r:id="rId2"/>
              </a:rPr>
              <a:t>http://</a:t>
            </a:r>
            <a:r>
              <a:rPr lang="de-DE" sz="1800" dirty="0" smtClean="0">
                <a:hlinkClick r:id="rId2"/>
              </a:rPr>
              <a:t>www.studium.uni-freiburg.de/en/counseling/exchange-programs-and-studying-abroad/eucor?set_language=en</a:t>
            </a:r>
            <a:endParaRPr lang="de-DE" sz="1800" dirty="0" smtClean="0"/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sz="2400" dirty="0" smtClean="0">
                <a:solidFill>
                  <a:srgbClr val="002060"/>
                </a:solidFill>
                <a:hlinkClick r:id="rId3"/>
              </a:rPr>
              <a:t>portal.uni-freiburg.de/pa-vwl/eucor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600" dirty="0" smtClean="0">
                <a:solidFill>
                  <a:srgbClr val="002060"/>
                </a:solidFill>
              </a:rPr>
              <a:t>You can attend courses in Basel, Karlsruhe, Strasbourg, and Mulhouse-Colmar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They offer many courses in English!!!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(Relatively) easy acknowledgement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You can get reimbursements!!!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Pay attention to the different starting time and registration requirements!!!</a:t>
            </a:r>
            <a:endParaRPr lang="de-DE" sz="2600" dirty="0" smtClean="0"/>
          </a:p>
          <a:p>
            <a:pPr lvl="1"/>
            <a:r>
              <a:rPr lang="de-DE" sz="600" dirty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15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443"/>
            <a:ext cx="8172400" cy="6184686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 dirty="0"/>
          </a:p>
        </p:txBody>
      </p:sp>
      <p:sp>
        <p:nvSpPr>
          <p:cNvPr id="3" name="Geschweifte Klammer rechts 2"/>
          <p:cNvSpPr/>
          <p:nvPr/>
        </p:nvSpPr>
        <p:spPr>
          <a:xfrm>
            <a:off x="5652119" y="2348880"/>
            <a:ext cx="720105" cy="2304256"/>
          </a:xfrm>
          <a:prstGeom prst="rightBrace">
            <a:avLst>
              <a:gd name="adj1" fmla="val 8333"/>
              <a:gd name="adj2" fmla="val 7232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002060"/>
                </a:solidFill>
              </a:rPr>
              <a:t>Before</a:t>
            </a:r>
            <a:r>
              <a:rPr lang="en-US" sz="2600" dirty="0" smtClean="0">
                <a:solidFill>
                  <a:srgbClr val="002060"/>
                </a:solidFill>
              </a:rPr>
              <a:t> taking the course abroad: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rgbClr val="002060"/>
                </a:solidFill>
              </a:rPr>
              <a:t>Ask the Erasmus Coordinator before you start the course abroad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2060"/>
                </a:solidFill>
              </a:rPr>
              <a:t>After</a:t>
            </a:r>
            <a:r>
              <a:rPr lang="en-US" sz="2600" dirty="0" smtClean="0">
                <a:solidFill>
                  <a:srgbClr val="002060"/>
                </a:solidFill>
              </a:rPr>
              <a:t> taking the course: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rgbClr val="002060"/>
                </a:solidFill>
              </a:rPr>
              <a:t>Go to the Examination Office (Ms. </a:t>
            </a:r>
            <a:r>
              <a:rPr lang="en-US" sz="2600" dirty="0" err="1" smtClean="0">
                <a:solidFill>
                  <a:srgbClr val="002060"/>
                </a:solidFill>
              </a:rPr>
              <a:t>Grünholz</a:t>
            </a:r>
            <a:r>
              <a:rPr lang="en-US" sz="2600" dirty="0" smtClean="0">
                <a:solidFill>
                  <a:srgbClr val="002060"/>
                </a:solidFill>
              </a:rPr>
              <a:t>)</a:t>
            </a:r>
          </a:p>
          <a:p>
            <a:pPr marL="914400" lvl="1" indent="-514350"/>
            <a:r>
              <a:rPr lang="en-US" sz="2000" dirty="0" smtClean="0">
                <a:solidFill>
                  <a:srgbClr val="002060"/>
                </a:solidFill>
              </a:rPr>
              <a:t>They will check formalities</a:t>
            </a:r>
          </a:p>
          <a:p>
            <a:pPr marL="914400" lvl="1" indent="-514350"/>
            <a:r>
              <a:rPr lang="en-US" sz="2000" dirty="0" smtClean="0">
                <a:solidFill>
                  <a:srgbClr val="002060"/>
                </a:solidFill>
              </a:rPr>
              <a:t>You will get the official form there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rgbClr val="002060"/>
                </a:solidFill>
              </a:rPr>
              <a:t>Go with the form to the Erasmus coordination office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00206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144000"/>
            <a:ext cx="7416056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Acknowledgement of courses from other Universities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50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321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4624"/>
            <a:ext cx="7340600" cy="7207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Acknowledgement of courses from other Universities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course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acknowledged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Master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Economics (</a:t>
            </a:r>
            <a:r>
              <a:rPr lang="de-DE" dirty="0" err="1" smtClean="0"/>
              <a:t>sometimes</a:t>
            </a:r>
            <a:r>
              <a:rPr lang="de-DE" dirty="0" smtClean="0"/>
              <a:t> Business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Informatics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...)</a:t>
            </a:r>
          </a:p>
          <a:p>
            <a:pPr lvl="1"/>
            <a:r>
              <a:rPr lang="de-DE" dirty="0" smtClean="0"/>
              <a:t>Partner University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sufficiently</a:t>
            </a:r>
            <a:r>
              <a:rPr lang="de-DE" dirty="0" smtClean="0"/>
              <a:t> „</a:t>
            </a:r>
            <a:r>
              <a:rPr lang="de-DE" dirty="0" err="1" smtClean="0"/>
              <a:t>good</a:t>
            </a:r>
            <a:r>
              <a:rPr lang="de-DE" dirty="0" smtClean="0"/>
              <a:t>“</a:t>
            </a:r>
          </a:p>
          <a:p>
            <a:r>
              <a:rPr lang="de-DE" dirty="0" err="1" smtClean="0"/>
              <a:t>Coordinator</a:t>
            </a:r>
            <a:r>
              <a:rPr lang="de-DE" dirty="0" smtClean="0"/>
              <a:t> </a:t>
            </a:r>
            <a:r>
              <a:rPr lang="de-DE" dirty="0" err="1" smtClean="0"/>
              <a:t>decides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Acknowledged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not</a:t>
            </a:r>
          </a:p>
          <a:p>
            <a:pPr lvl="1"/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Freiburg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replaces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endParaRPr lang="de-DE" dirty="0"/>
          </a:p>
          <a:p>
            <a:pPr lvl="1"/>
            <a:r>
              <a:rPr lang="de-DE" b="1" dirty="0" smtClean="0"/>
              <a:t>Internal </a:t>
            </a:r>
            <a:r>
              <a:rPr lang="de-DE" b="1" dirty="0" err="1" smtClean="0"/>
              <a:t>or</a:t>
            </a:r>
            <a:r>
              <a:rPr lang="de-DE" b="1" dirty="0" smtClean="0"/>
              <a:t> </a:t>
            </a:r>
            <a:r>
              <a:rPr lang="de-DE" b="1" dirty="0" err="1" smtClean="0"/>
              <a:t>external</a:t>
            </a:r>
            <a:r>
              <a:rPr lang="de-DE" b="1" dirty="0" smtClean="0"/>
              <a:t> </a:t>
            </a:r>
            <a:r>
              <a:rPr lang="de-DE" b="1" dirty="0" err="1" smtClean="0"/>
              <a:t>elective</a:t>
            </a:r>
            <a:r>
              <a:rPr lang="de-DE" b="1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offered</a:t>
            </a:r>
            <a:r>
              <a:rPr lang="de-DE" dirty="0" smtClean="0"/>
              <a:t> in Freiburg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51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43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Special </a:t>
            </a:r>
            <a:r>
              <a:rPr lang="de-DE" dirty="0" err="1" smtClean="0">
                <a:solidFill>
                  <a:srgbClr val="FF0000"/>
                </a:solidFill>
              </a:rPr>
              <a:t>procedures</a:t>
            </a:r>
            <a:r>
              <a:rPr lang="de-DE" dirty="0" smtClean="0">
                <a:solidFill>
                  <a:srgbClr val="FF0000"/>
                </a:solidFill>
              </a:rPr>
              <a:t>: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9" y="993408"/>
            <a:ext cx="9036791" cy="4894262"/>
          </a:xfrm>
          <a:prstGeom prst="rect">
            <a:avLst/>
          </a:prstGeom>
        </p:spPr>
      </p:pic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52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37167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Registration </a:t>
            </a:r>
            <a:r>
              <a:rPr lang="de-DE" dirty="0" err="1" smtClean="0">
                <a:solidFill>
                  <a:srgbClr val="FF0000"/>
                </a:solidFill>
              </a:rPr>
              <a:t>next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semester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8136135" cy="4751387"/>
          </a:xfrm>
        </p:spPr>
        <p:txBody>
          <a:bodyPr/>
          <a:lstStyle/>
          <a:p>
            <a:r>
              <a:rPr lang="en-US" dirty="0"/>
              <a:t>Registration </a:t>
            </a:r>
            <a:r>
              <a:rPr lang="en-US" dirty="0" smtClean="0"/>
              <a:t>Deadlines:</a:t>
            </a:r>
            <a:endParaRPr lang="en-US" dirty="0"/>
          </a:p>
          <a:p>
            <a:pPr lvl="1"/>
            <a:r>
              <a:rPr lang="en-US" dirty="0" smtClean="0"/>
              <a:t> SS </a:t>
            </a:r>
            <a:r>
              <a:rPr lang="en-US" dirty="0"/>
              <a:t>2020: January 15th to February 15th, 2020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WS </a:t>
            </a:r>
            <a:r>
              <a:rPr lang="en-US" dirty="0"/>
              <a:t>2020/21: June 1st to August 15th, 2020</a:t>
            </a:r>
          </a:p>
          <a:p>
            <a:endParaRPr lang="de-DE" sz="2400" dirty="0" smtClean="0"/>
          </a:p>
          <a:p>
            <a:r>
              <a:rPr lang="de-DE" sz="2400" dirty="0" smtClean="0"/>
              <a:t>http</a:t>
            </a:r>
            <a:r>
              <a:rPr lang="de-DE" sz="2400" dirty="0"/>
              <a:t>://www.studium.uni-freiburg.de/en/student-services/registration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53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97437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47827"/>
            <a:ext cx="7164288" cy="3841413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54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75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992119" cy="4751387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>
                <a:solidFill>
                  <a:srgbClr val="FF0000"/>
                </a:solidFill>
              </a:rPr>
              <a:t>120 ECTS</a:t>
            </a:r>
          </a:p>
          <a:p>
            <a:pPr marL="0" indent="0" algn="ctr"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Economic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Theory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and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Policy</a:t>
            </a:r>
            <a:r>
              <a:rPr lang="de-DE" sz="2600" dirty="0" smtClean="0">
                <a:solidFill>
                  <a:srgbClr val="002060"/>
                </a:solidFill>
              </a:rPr>
              <a:t>	  		30 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Quantitative Economics			16 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Specialization</a:t>
            </a:r>
            <a:r>
              <a:rPr lang="de-DE" sz="2600" dirty="0" smtClean="0">
                <a:solidFill>
                  <a:srgbClr val="002060"/>
                </a:solidFill>
              </a:rPr>
              <a:t>					  6 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Elective</a:t>
            </a:r>
            <a:r>
              <a:rPr lang="de-DE" sz="2600" dirty="0" smtClean="0">
                <a:solidFill>
                  <a:srgbClr val="002060"/>
                </a:solidFill>
              </a:rPr>
              <a:t> Courses				44 ECTS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srgbClr val="002060"/>
                </a:solidFill>
              </a:rPr>
              <a:t>Internal: Minimum 32 ECTS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000" dirty="0" err="1" smtClean="0">
                <a:solidFill>
                  <a:srgbClr val="002060"/>
                </a:solidFill>
              </a:rPr>
              <a:t>External</a:t>
            </a:r>
            <a:r>
              <a:rPr lang="de-DE" sz="2000" dirty="0" smtClean="0">
                <a:solidFill>
                  <a:srgbClr val="002060"/>
                </a:solidFill>
              </a:rPr>
              <a:t>: Maximum 12 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Master Thesis					24 ECTS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 dirty="0"/>
          </a:p>
        </p:txBody>
      </p:sp>
      <p:sp>
        <p:nvSpPr>
          <p:cNvPr id="7" name="Pfeil nach unten 6"/>
          <p:cNvSpPr/>
          <p:nvPr/>
        </p:nvSpPr>
        <p:spPr>
          <a:xfrm>
            <a:off x="4355976" y="2060848"/>
            <a:ext cx="288032" cy="3600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pPr eaLnBrk="1" hangingPunct="1"/>
            <a:r>
              <a:rPr lang="de-DE" altLang="de-DE" sz="3200" dirty="0" err="1" smtClean="0">
                <a:solidFill>
                  <a:srgbClr val="FF0000"/>
                </a:solidFill>
                <a:latin typeface="+mn-lt"/>
              </a:rPr>
              <a:t>Required</a:t>
            </a:r>
            <a:r>
              <a:rPr lang="de-DE" altLang="de-DE" sz="3200" dirty="0" smtClean="0">
                <a:solidFill>
                  <a:srgbClr val="FF0000"/>
                </a:solidFill>
                <a:latin typeface="+mn-lt"/>
              </a:rPr>
              <a:t> ECTS</a:t>
            </a:r>
            <a:br>
              <a:rPr lang="de-DE" altLang="de-DE" sz="3200" dirty="0" smtClean="0">
                <a:solidFill>
                  <a:srgbClr val="FF0000"/>
                </a:solidFill>
                <a:latin typeface="+mn-lt"/>
              </a:rPr>
            </a:br>
            <a:endParaRPr lang="de-DE" altLang="de-DE" sz="32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60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992120" cy="4751387"/>
          </a:xfrm>
        </p:spPr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Advanced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Macro</a:t>
            </a:r>
            <a:r>
              <a:rPr lang="de-DE" sz="2600" dirty="0" smtClean="0">
                <a:solidFill>
                  <a:srgbClr val="002060"/>
                </a:solidFill>
              </a:rPr>
              <a:t> I (6 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Advanced</a:t>
            </a:r>
            <a:r>
              <a:rPr lang="de-DE" sz="2600" dirty="0" smtClean="0">
                <a:solidFill>
                  <a:srgbClr val="002060"/>
                </a:solidFill>
              </a:rPr>
              <a:t> Micro I (6 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Advanced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Macro</a:t>
            </a:r>
            <a:r>
              <a:rPr lang="de-DE" sz="2600" dirty="0" smtClean="0">
                <a:solidFill>
                  <a:srgbClr val="002060"/>
                </a:solidFill>
              </a:rPr>
              <a:t> II (6 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Advanced</a:t>
            </a:r>
            <a:r>
              <a:rPr lang="de-DE" sz="2600" dirty="0" smtClean="0">
                <a:solidFill>
                  <a:srgbClr val="002060"/>
                </a:solidFill>
              </a:rPr>
              <a:t> Micro II (6 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EPPC (6 ECTS)</a:t>
            </a:r>
          </a:p>
          <a:p>
            <a:pPr marL="0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000" dirty="0" err="1" smtClean="0">
                <a:solidFill>
                  <a:srgbClr val="002060"/>
                </a:solidFill>
              </a:rPr>
              <a:t>You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b="1" dirty="0" smtClean="0">
                <a:solidFill>
                  <a:srgbClr val="002060"/>
                </a:solidFill>
              </a:rPr>
              <a:t>must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have</a:t>
            </a:r>
            <a:r>
              <a:rPr lang="de-DE" sz="2000" dirty="0" smtClean="0">
                <a:solidFill>
                  <a:srgbClr val="002060"/>
                </a:solidFill>
              </a:rPr>
              <a:t> at least </a:t>
            </a:r>
            <a:r>
              <a:rPr lang="de-DE" sz="2000" b="1" dirty="0" smtClean="0">
                <a:solidFill>
                  <a:srgbClr val="002060"/>
                </a:solidFill>
              </a:rPr>
              <a:t>24 ECTS</a:t>
            </a:r>
            <a:r>
              <a:rPr lang="de-DE" sz="2000" dirty="0" smtClean="0">
                <a:solidFill>
                  <a:srgbClr val="002060"/>
                </a:solidFill>
              </a:rPr>
              <a:t> out </a:t>
            </a:r>
            <a:r>
              <a:rPr 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sz="2000" dirty="0" smtClean="0">
                <a:solidFill>
                  <a:srgbClr val="002060"/>
                </a:solidFill>
              </a:rPr>
              <a:t> 30 ECTS</a:t>
            </a:r>
            <a:endParaRPr lang="de-DE" sz="1800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8" name="Geschweifte Klammer rechts 7"/>
          <p:cNvSpPr/>
          <p:nvPr/>
        </p:nvSpPr>
        <p:spPr>
          <a:xfrm>
            <a:off x="5796136" y="1772816"/>
            <a:ext cx="1512168" cy="2880320"/>
          </a:xfrm>
          <a:prstGeom prst="rightBrace">
            <a:avLst>
              <a:gd name="adj1" fmla="val 8333"/>
              <a:gd name="adj2" fmla="val 51433"/>
            </a:avLst>
          </a:prstGeom>
          <a:noFill/>
          <a:ln w="1905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380312" y="2996952"/>
            <a:ext cx="1872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solidFill>
                  <a:srgbClr val="002060"/>
                </a:solidFill>
              </a:rPr>
              <a:t>30 ECTS</a:t>
            </a:r>
            <a:endParaRPr lang="de-DE" sz="2600" dirty="0">
              <a:solidFill>
                <a:srgbClr val="00206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68000" y="306000"/>
            <a:ext cx="5278625" cy="492443"/>
          </a:xfrm>
          <a:prstGeom prst="rect">
            <a:avLst/>
          </a:prstGeom>
        </p:spPr>
        <p:txBody>
          <a:bodyPr wrap="none" lIns="0" tIns="0" bIns="0">
            <a:spAutoFit/>
          </a:bodyPr>
          <a:lstStyle/>
          <a:p>
            <a:pPr marL="0" indent="0">
              <a:buNone/>
            </a:pPr>
            <a:r>
              <a:rPr lang="de-DE" sz="3200" dirty="0" err="1">
                <a:solidFill>
                  <a:srgbClr val="FF0000"/>
                </a:solidFill>
                <a:latin typeface="+mn-lt"/>
              </a:rPr>
              <a:t>Economic</a:t>
            </a:r>
            <a:r>
              <a:rPr lang="de-DE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>
                <a:solidFill>
                  <a:srgbClr val="FF0000"/>
                </a:solidFill>
                <a:latin typeface="+mn-lt"/>
              </a:rPr>
              <a:t>Theory</a:t>
            </a:r>
            <a:r>
              <a:rPr lang="de-DE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>
                <a:solidFill>
                  <a:srgbClr val="FF0000"/>
                </a:solidFill>
                <a:latin typeface="+mn-lt"/>
              </a:rPr>
              <a:t>and</a:t>
            </a:r>
            <a:r>
              <a:rPr lang="de-DE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>
                <a:solidFill>
                  <a:srgbClr val="FF0000"/>
                </a:solidFill>
                <a:latin typeface="+mn-lt"/>
              </a:rPr>
              <a:t>Policy</a:t>
            </a:r>
            <a:endParaRPr lang="de-D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24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5650" y="1268760"/>
            <a:ext cx="7834742" cy="4751387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You can replace one of the “Economic Theory and Policy” courses with another elective course of the 6 ECTS value.</a:t>
            </a:r>
          </a:p>
          <a:p>
            <a:pPr marL="0" indent="0" algn="ctr">
              <a:buNone/>
            </a:pPr>
            <a:endParaRPr lang="en-US" sz="2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When? </a:t>
            </a:r>
            <a:r>
              <a:rPr lang="en-US" sz="2600" dirty="0" smtClean="0">
                <a:solidFill>
                  <a:srgbClr val="002060"/>
                </a:solidFill>
              </a:rPr>
              <a:t>From the moment you pass an elective course of 6 ECTS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Deadline?</a:t>
            </a:r>
            <a:r>
              <a:rPr lang="en-US" sz="2600" dirty="0" smtClean="0">
                <a:solidFill>
                  <a:srgbClr val="002060"/>
                </a:solidFill>
              </a:rPr>
              <a:t> No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Advice:</a:t>
            </a:r>
            <a:r>
              <a:rPr lang="en-US" sz="2600" dirty="0" smtClean="0">
                <a:solidFill>
                  <a:srgbClr val="002060"/>
                </a:solidFill>
              </a:rPr>
              <a:t> Do it when only one mandatory course is left.</a:t>
            </a:r>
          </a:p>
          <a:p>
            <a:pPr marL="0" indent="0" algn="ctr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Form for replacement can be found here:</a:t>
            </a:r>
          </a:p>
          <a:p>
            <a:pPr marL="0" indent="0" algn="ctr">
              <a:buNone/>
            </a:pPr>
            <a:r>
              <a:rPr lang="de-DE" sz="1600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de-DE" sz="1600" dirty="0" smtClean="0">
                <a:solidFill>
                  <a:srgbClr val="002060"/>
                </a:solidFill>
                <a:hlinkClick r:id="rId2"/>
              </a:rPr>
              <a:t>master.econ.uni-freiburg.de/data/m-sc-economics-replacement-compulsory-course-form.pdf/view</a:t>
            </a:r>
            <a:endParaRPr lang="de-DE" sz="1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000" dirty="0" err="1" smtClean="0">
                <a:solidFill>
                  <a:srgbClr val="002060"/>
                </a:solidFill>
              </a:rPr>
              <a:t>You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can</a:t>
            </a:r>
            <a:r>
              <a:rPr lang="de-DE" sz="2000" dirty="0" smtClean="0">
                <a:solidFill>
                  <a:srgbClr val="002060"/>
                </a:solidFill>
              </a:rPr>
              <a:t> send </a:t>
            </a:r>
            <a:r>
              <a:rPr lang="de-DE" sz="2000" dirty="0" err="1" smtClean="0">
                <a:solidFill>
                  <a:srgbClr val="002060"/>
                </a:solidFill>
              </a:rPr>
              <a:t>it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to</a:t>
            </a:r>
            <a:r>
              <a:rPr lang="de-DE" sz="2000" dirty="0" smtClean="0">
                <a:solidFill>
                  <a:srgbClr val="002060"/>
                </a:solidFill>
              </a:rPr>
              <a:t> mep.admin@vwl.uni-freiburg.de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de-DE" altLang="de-DE" sz="3200" dirty="0" err="1">
                <a:solidFill>
                  <a:srgbClr val="FF0000"/>
                </a:solidFill>
                <a:latin typeface="+mn-lt"/>
              </a:rPr>
              <a:t>Replacement</a:t>
            </a:r>
            <a:r>
              <a:rPr lang="de-DE" altLang="de-DE" sz="3200" dirty="0">
                <a:solidFill>
                  <a:srgbClr val="FF0000"/>
                </a:solidFill>
                <a:latin typeface="+mn-lt"/>
              </a:rPr>
              <a:t> Joker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99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0000"/>
                </a:solidFill>
              </a:rPr>
              <a:t>How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request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replacement</a:t>
            </a:r>
            <a:r>
              <a:rPr lang="de-DE" dirty="0">
                <a:solidFill>
                  <a:srgbClr val="FF0000"/>
                </a:solidFill>
              </a:rPr>
              <a:t>?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1196752"/>
            <a:ext cx="7356298" cy="5389563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5.12.2019</a:t>
            </a:r>
            <a:endParaRPr lang="de-DE" altLang="de-DE"/>
          </a:p>
        </p:txBody>
      </p:sp>
      <p:sp>
        <p:nvSpPr>
          <p:cNvPr id="3" name="Pfeil nach rechts 2"/>
          <p:cNvSpPr/>
          <p:nvPr/>
        </p:nvSpPr>
        <p:spPr>
          <a:xfrm rot="10800000">
            <a:off x="6156176" y="4365104"/>
            <a:ext cx="1800200" cy="792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https://master.econ.uni-freiburg.de/</a:t>
            </a:r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94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Praesentation_E1e_RGB">
  <a:themeElements>
    <a:clrScheme name="Uni_Praesentation_E1e_RGB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004A99"/>
      </a:accent2>
      <a:accent3>
        <a:srgbClr val="FFFFFF"/>
      </a:accent3>
      <a:accent4>
        <a:srgbClr val="000000"/>
      </a:accent4>
      <a:accent5>
        <a:srgbClr val="E2E2E2"/>
      </a:accent5>
      <a:accent6>
        <a:srgbClr val="00428A"/>
      </a:accent6>
      <a:hlink>
        <a:srgbClr val="5781BD"/>
      </a:hlink>
      <a:folHlink>
        <a:srgbClr val="C1002A"/>
      </a:folHlink>
    </a:clrScheme>
    <a:fontScheme name="Uni_Praesentation_E1e_RGB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_Praesentation_E1e_RG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004A99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428A"/>
        </a:accent6>
        <a:hlink>
          <a:srgbClr val="5781BD"/>
        </a:hlink>
        <a:folHlink>
          <a:srgbClr val="C10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Uni_Praesentation_Powerpoint</Template>
  <TotalTime>0</TotalTime>
  <Words>2189</Words>
  <Application>Microsoft Office PowerPoint</Application>
  <PresentationFormat>Bildschirmpräsentation (4:3)</PresentationFormat>
  <Paragraphs>472</Paragraphs>
  <Slides>54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0" baseType="lpstr">
      <vt:lpstr>Arial</vt:lpstr>
      <vt:lpstr>Calibri</vt:lpstr>
      <vt:lpstr>Geneva</vt:lpstr>
      <vt:lpstr>Times New Roman</vt:lpstr>
      <vt:lpstr>Wingdings</vt:lpstr>
      <vt:lpstr>Uni_Praesentation_E1e_RGB</vt:lpstr>
      <vt:lpstr>Examination Rules</vt:lpstr>
      <vt:lpstr>Index</vt:lpstr>
      <vt:lpstr>1) Examination rules  and where to find them </vt:lpstr>
      <vt:lpstr>PowerPoint-Präsentation</vt:lpstr>
      <vt:lpstr>PowerPoint-Präsentation</vt:lpstr>
      <vt:lpstr>Required ECTS </vt:lpstr>
      <vt:lpstr>PowerPoint-Präsentation</vt:lpstr>
      <vt:lpstr>Replacement Joker</vt:lpstr>
      <vt:lpstr>How to request a replacement?</vt:lpstr>
      <vt:lpstr>Request for replacement</vt:lpstr>
      <vt:lpstr>Quantitative Economics (16 ECTS)</vt:lpstr>
      <vt:lpstr>Specializations…</vt:lpstr>
      <vt:lpstr>Electives – 44 ECTS</vt:lpstr>
      <vt:lpstr>Master Thesis (24 ECTS)</vt:lpstr>
      <vt:lpstr>Procedure of the master thesis</vt:lpstr>
      <vt:lpstr>External supervisor?</vt:lpstr>
      <vt:lpstr>PowerPoint-Präsentation</vt:lpstr>
      <vt:lpstr>Step 1) Admission</vt:lpstr>
      <vt:lpstr>Step 2) Registration</vt:lpstr>
      <vt:lpstr>PowerPoint-Präsentation</vt:lpstr>
      <vt:lpstr>Exams</vt:lpstr>
      <vt:lpstr>Exam schedule WS 19/20</vt:lpstr>
      <vt:lpstr>First exams and retake exams</vt:lpstr>
      <vt:lpstr>First exams and retake exams</vt:lpstr>
      <vt:lpstr>Grades</vt:lpstr>
      <vt:lpstr>Average grade</vt:lpstr>
      <vt:lpstr>Transcripts</vt:lpstr>
      <vt:lpstr>Improving your grades?</vt:lpstr>
      <vt:lpstr>PowerPoint-Präsentation</vt:lpstr>
      <vt:lpstr>PowerPoint-Präsentation</vt:lpstr>
      <vt:lpstr>Repetition of Exams</vt:lpstr>
      <vt:lpstr>Important</vt:lpstr>
      <vt:lpstr>What if you are ill on the day of the exam?</vt:lpstr>
      <vt:lpstr>What if you are ill on the day of the exam?</vt:lpstr>
      <vt:lpstr>PowerPoint-Präsentation</vt:lpstr>
      <vt:lpstr>PowerPoint-Präsentation</vt:lpstr>
      <vt:lpstr>Strategies</vt:lpstr>
      <vt:lpstr>                   Tips &amp; Tricks</vt:lpstr>
      <vt:lpstr>What if you had bad grades?</vt:lpstr>
      <vt:lpstr>What if you get into trouble during the semester and you cannot study?</vt:lpstr>
      <vt:lpstr>You have a learning disability? </vt:lpstr>
      <vt:lpstr>PowerPoint-Präsentation</vt:lpstr>
      <vt:lpstr>Disaster? </vt:lpstr>
      <vt:lpstr>Want to try new things?</vt:lpstr>
      <vt:lpstr>Changing the profile</vt:lpstr>
      <vt:lpstr>Semester off</vt:lpstr>
      <vt:lpstr>Going Abroad? </vt:lpstr>
      <vt:lpstr>International Program Office of the Department of Economics </vt:lpstr>
      <vt:lpstr>Check EUCOR! </vt:lpstr>
      <vt:lpstr>Acknowledgement of courses from other Universities</vt:lpstr>
      <vt:lpstr>Acknowledgement of courses from other Universities</vt:lpstr>
      <vt:lpstr>Special procedures:</vt:lpstr>
      <vt:lpstr>Registration next semester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Examination Rules</dc:title>
  <dc:creator>StudiendekanatIIII</dc:creator>
  <cp:lastModifiedBy>Antonio Farfán</cp:lastModifiedBy>
  <cp:revision>97</cp:revision>
  <cp:lastPrinted>2009-07-21T13:24:06Z</cp:lastPrinted>
  <dcterms:created xsi:type="dcterms:W3CDTF">2018-01-22T15:46:17Z</dcterms:created>
  <dcterms:modified xsi:type="dcterms:W3CDTF">2019-12-07T13:05:29Z</dcterms:modified>
</cp:coreProperties>
</file>