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2" r:id="rId3"/>
    <p:sldId id="342" r:id="rId4"/>
    <p:sldId id="265" r:id="rId5"/>
    <p:sldId id="276" r:id="rId6"/>
    <p:sldId id="279" r:id="rId7"/>
    <p:sldId id="278" r:id="rId8"/>
    <p:sldId id="277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1" r:id="rId18"/>
    <p:sldId id="289" r:id="rId19"/>
    <p:sldId id="290" r:id="rId20"/>
    <p:sldId id="294" r:id="rId21"/>
    <p:sldId id="293" r:id="rId22"/>
    <p:sldId id="291" r:id="rId23"/>
    <p:sldId id="292" r:id="rId24"/>
    <p:sldId id="320" r:id="rId25"/>
    <p:sldId id="316" r:id="rId26"/>
    <p:sldId id="317" r:id="rId27"/>
    <p:sldId id="318" r:id="rId28"/>
    <p:sldId id="319" r:id="rId29"/>
    <p:sldId id="341" r:id="rId30"/>
    <p:sldId id="296" r:id="rId31"/>
    <p:sldId id="30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43" r:id="rId41"/>
    <p:sldId id="344" r:id="rId42"/>
    <p:sldId id="345" r:id="rId43"/>
    <p:sldId id="339" r:id="rId44"/>
    <p:sldId id="306" r:id="rId45"/>
    <p:sldId id="307" r:id="rId46"/>
    <p:sldId id="309" r:id="rId47"/>
    <p:sldId id="310" r:id="rId48"/>
    <p:sldId id="311" r:id="rId49"/>
    <p:sldId id="308" r:id="rId50"/>
    <p:sldId id="313" r:id="rId51"/>
    <p:sldId id="312" r:id="rId52"/>
    <p:sldId id="315" r:id="rId53"/>
    <p:sldId id="275" r:id="rId54"/>
  </p:sldIdLst>
  <p:sldSz cx="9144000" cy="6858000" type="screen4x3"/>
  <p:notesSz cx="7102475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 snapToObjects="1"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05DBEE5A-5EF2-4C52-B45F-F32FB5EB15D5}" type="datetime1">
              <a:rPr lang="de-DE"/>
              <a:pPr>
                <a:defRPr/>
              </a:pPr>
              <a:t>23.10.2018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4AB7E958-6EE0-4524-BDA1-FA7305E051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1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88FF5E66-48AD-4A76-AAE3-13F59BA102E1}" type="datetime1">
              <a:rPr lang="de-DE"/>
              <a:pPr>
                <a:defRPr/>
              </a:pPr>
              <a:t>23.10.2018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885432-514B-45BC-8D92-C1B2F516C3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30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  <a:cs typeface="Geneva" charset="-128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3849544" y="9430091"/>
            <a:ext cx="294497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785CC6E9-E216-4983-BE09-CB0DCAD5F743}" type="slidenum">
              <a:rPr lang="de-DE" sz="1200">
                <a:solidFill>
                  <a:schemeClr val="tx1"/>
                </a:solidFill>
              </a:rPr>
              <a:pPr algn="r" defTabSz="457200"/>
              <a:t>49</a:t>
            </a:fld>
            <a:endParaRPr lang="de-D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i_PowerPoint-Titel_E1e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781300"/>
            <a:ext cx="7418388" cy="1800225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268413"/>
            <a:ext cx="7418388" cy="13684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35A18-0A1F-4468-9461-EF74DEAAAF4D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1004-836D-4135-AEF7-747CA5EF789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304800"/>
            <a:ext cx="1835150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35305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33A758-2F5E-4650-815D-BC0230861B17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ECA0-273F-496E-BA6D-BB5B719299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EE53E-FD8C-4953-A0D3-5CCB90945217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F33D-9CB8-4227-ABED-BAD8183A5BF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48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E33DF-E7D0-4453-BB71-64B124A3E6A7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687D-E1D8-4DCD-8018-582DE0F7C1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9BA9C-C373-43E1-8797-DFB697B0231E}" type="datetime1">
              <a:rPr lang="de-DE" smtClean="0"/>
              <a:t>23.10.2018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5C14-001A-4AF6-8272-51DC4AE6B53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2918D-67AB-4F34-87FC-6C743A1AE9F1}" type="datetime1">
              <a:rPr lang="de-DE" smtClean="0"/>
              <a:t>23.10.2018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A187-E12A-4FEC-95AB-880D798FCF8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DE84C-F746-47E9-97B7-96CDBC4FFCDA}" type="datetime1">
              <a:rPr lang="de-DE" smtClean="0"/>
              <a:t>23.10.2018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9CC36-61C8-4053-A2AB-28E8370AAD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7EB0A-ACD7-43B2-A488-BBA566C26464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6C3C0-D9EA-453A-B15A-AEC78622CAA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A195D-FBDD-4651-B73E-D3EA34E43163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BF3CB-E615-4545-8BC5-0B5727CB33A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ni_PowerPoint-Master_E2_RGB_3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340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51613"/>
            <a:ext cx="598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3FC6BC-870E-4D94-8CB8-D08B4A520E2F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0" y="6551613"/>
            <a:ext cx="6300788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882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F4D4F6C-68B6-4BBA-8008-06763FD6B73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5903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aster.econ.uni-freiburg.de/students/replacement-compulsory-course-for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rgbClr val="215968"/>
                </a:solidFill>
                <a:latin typeface="Arial Narrow" pitchFamily="34" charset="0"/>
              </a:rPr>
              <a:t/>
            </a:r>
            <a:br>
              <a:rPr lang="de-DE" b="1" dirty="0" smtClean="0">
                <a:solidFill>
                  <a:srgbClr val="215968"/>
                </a:solidFill>
                <a:latin typeface="Arial Narrow" pitchFamily="34" charset="0"/>
              </a:rPr>
            </a:br>
            <a:endParaRPr lang="de-DE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251520" y="5065895"/>
            <a:ext cx="7418388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4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Orientation </a:t>
            </a:r>
            <a:r>
              <a:rPr lang="de-DE" sz="4000" dirty="0" err="1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Schluchsee</a:t>
            </a:r>
            <a:r>
              <a:rPr lang="de-DE" sz="4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de-DE" sz="4000" dirty="0" err="1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Intake</a:t>
            </a:r>
            <a:r>
              <a:rPr lang="de-DE" sz="400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 2018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" y="41366"/>
            <a:ext cx="7141391" cy="476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0120"/>
            <a:ext cx="8599252" cy="61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093"/>
            <a:ext cx="9144000" cy="50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74"/>
            <a:ext cx="9144000" cy="49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1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409"/>
            <a:ext cx="9144000" cy="44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413"/>
            <a:ext cx="9144000" cy="39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143"/>
            <a:ext cx="9144000" cy="24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10"/>
            <a:ext cx="9144000" cy="48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I </a:t>
            </a:r>
            <a:r>
              <a:rPr lang="de-DE" dirty="0" err="1" smtClean="0"/>
              <a:t>take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Structure of the program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DCC-9237-4E09-83F5-FBCA43138FD9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436A-A35D-4911-9271-1C8E7B23BE2F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4282" y="1857364"/>
          <a:ext cx="5532447" cy="372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hoto Editor Photo" r:id="rId3" imgW="4648849" imgH="2647619" progId="">
                  <p:embed/>
                </p:oleObj>
              </mc:Choice>
              <mc:Fallback>
                <p:oleObj name="Photo Editor Photo" r:id="rId3" imgW="4648849" imgH="26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857364"/>
                        <a:ext cx="5532447" cy="3721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4857752" y="3857628"/>
            <a:ext cx="414337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 dirty="0" smtClean="0"/>
              <a:t>2nd </a:t>
            </a:r>
            <a:r>
              <a:rPr lang="de-DE" b="1" u="sng" dirty="0" err="1" smtClean="0"/>
              <a:t>semester</a:t>
            </a:r>
            <a:r>
              <a:rPr lang="de-DE" b="1" u="sng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</a:rPr>
              <a:t>Constitutional Economics (EP)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9900"/>
                </a:solidFill>
              </a:rPr>
              <a:t>Principles of Finance (F)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00FF"/>
                </a:solidFill>
              </a:rPr>
              <a:t>Network Economics / Electronic </a:t>
            </a:r>
            <a:r>
              <a:rPr lang="de-DE" dirty="0" err="1" smtClean="0">
                <a:solidFill>
                  <a:srgbClr val="0000FF"/>
                </a:solidFill>
              </a:rPr>
              <a:t>Markets</a:t>
            </a:r>
            <a:r>
              <a:rPr lang="de-DE" dirty="0" smtClean="0">
                <a:solidFill>
                  <a:srgbClr val="0000FF"/>
                </a:solidFill>
              </a:rPr>
              <a:t> (ISNE)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4876" y="1214423"/>
            <a:ext cx="42862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1st </a:t>
            </a:r>
            <a:r>
              <a:rPr lang="de-DE" b="1" u="sng" dirty="0" err="1" smtClean="0"/>
              <a:t>year</a:t>
            </a:r>
            <a:r>
              <a:rPr lang="de-DE" b="1" u="sng" dirty="0" smtClean="0"/>
              <a:t>: </a:t>
            </a:r>
            <a:r>
              <a:rPr lang="de-DE" b="1" u="sng" dirty="0" err="1" smtClean="0"/>
              <a:t>Compulsory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courses</a:t>
            </a:r>
            <a:r>
              <a:rPr lang="de-DE" b="1" u="sng" dirty="0" smtClean="0"/>
              <a:t>:</a:t>
            </a:r>
          </a:p>
          <a:p>
            <a:endParaRPr lang="de-DE" b="1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 I (1)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 II (2)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Micro</a:t>
            </a:r>
            <a:r>
              <a:rPr lang="de-DE" dirty="0" smtClean="0"/>
              <a:t> I (1)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Micro</a:t>
            </a:r>
            <a:r>
              <a:rPr lang="de-DE" dirty="0" smtClean="0"/>
              <a:t> II (2)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Public Choice (1)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Intermediate Econometrics (2)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Computational</a:t>
            </a:r>
            <a:r>
              <a:rPr lang="de-DE" dirty="0" smtClean="0"/>
              <a:t> Economics (1)</a:t>
            </a:r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79500" y="6551613"/>
            <a:ext cx="6300788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mtClean="0"/>
              <a:t>Antonio Farfán-Vallespín   Master of Economics Program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2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600" dirty="0" smtClean="0">
                <a:latin typeface="+mn-lt"/>
              </a:rPr>
              <a:t>MEP Program Office &amp; Prüfungsamt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428736"/>
            <a:ext cx="7451755" cy="4929222"/>
          </a:xfrm>
        </p:spPr>
        <p:txBody>
          <a:bodyPr/>
          <a:lstStyle/>
          <a:p>
            <a:pPr>
              <a:lnSpc>
                <a:spcPct val="70000"/>
              </a:lnSpc>
              <a:buNone/>
            </a:pPr>
            <a:endParaRPr lang="en-US" sz="1800" dirty="0" smtClean="0"/>
          </a:p>
          <a:p>
            <a:pPr>
              <a:lnSpc>
                <a:spcPct val="70000"/>
              </a:lnSpc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E29-13A0-4FFF-9E2D-3027ECBE7D7C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436A-A35D-4911-9271-1C8E7B23BE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79500" y="6551613"/>
            <a:ext cx="6300788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16128"/>
              </p:ext>
            </p:extLst>
          </p:nvPr>
        </p:nvGraphicFramePr>
        <p:xfrm>
          <a:off x="1016345" y="1517653"/>
          <a:ext cx="6133379" cy="4751387"/>
        </p:xfrm>
        <a:graphic>
          <a:graphicData uri="http://schemas.openxmlformats.org/drawingml/2006/table">
            <a:tbl>
              <a:tblPr/>
              <a:tblGrid>
                <a:gridCol w="38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5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51387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 </a:t>
                      </a:r>
                    </a:p>
                  </a:txBody>
                  <a:tcPr marL="6328" marR="6328" marT="6328" marB="6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ahoma, Arial, Helvetica, sans-serif"/>
                        </a:rPr>
                        <a:t>Antonio </a:t>
                      </a:r>
                      <a:r>
                        <a:rPr lang="en-US" sz="1600" b="1" dirty="0" err="1">
                          <a:latin typeface="Tahoma, Arial, Helvetica, sans-serif"/>
                        </a:rPr>
                        <a:t>Farfán-Vallespín</a:t>
                      </a:r>
                      <a:r>
                        <a:rPr lang="en-US" sz="1600" b="1" dirty="0">
                          <a:latin typeface="Tahoma, Arial, Helvetica, sans-serif"/>
                        </a:rPr>
                        <a:t/>
                      </a:r>
                      <a:br>
                        <a:rPr lang="en-US" sz="1600" b="1" dirty="0">
                          <a:latin typeface="Tahoma, Arial, Helvetica, sans-serif"/>
                        </a:rPr>
                      </a:br>
                      <a:endParaRPr lang="en-US" sz="1600" dirty="0"/>
                    </a:p>
                    <a:p>
                      <a:pPr algn="l"/>
                      <a:r>
                        <a:rPr lang="en-US" sz="1600" dirty="0">
                          <a:latin typeface="Tahoma, Arial, Helvetica, sans-serif"/>
                        </a:rPr>
                        <a:t>Program Coordinator </a:t>
                      </a:r>
                      <a:br>
                        <a:rPr lang="en-US" sz="1600" dirty="0">
                          <a:latin typeface="Tahoma, Arial, Helvetica, sans-serif"/>
                        </a:rPr>
                      </a:br>
                      <a:endParaRPr lang="en-US" sz="1600" dirty="0"/>
                    </a:p>
                    <a:p>
                      <a:pPr algn="l"/>
                      <a:r>
                        <a:rPr lang="en-US" sz="1600" dirty="0">
                          <a:latin typeface="Tahoma, Arial, Helvetica, sans-serif"/>
                        </a:rPr>
                        <a:t>M.Sc. in Economics </a:t>
                      </a:r>
                      <a:br>
                        <a:rPr lang="en-US" sz="1600" dirty="0">
                          <a:latin typeface="Tahoma, Arial, Helvetica, sans-serif"/>
                        </a:rPr>
                      </a:br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 </a:t>
                      </a:r>
                    </a:p>
                    <a:p>
                      <a:pPr algn="l"/>
                      <a:r>
                        <a:rPr lang="en-US" sz="1600" dirty="0">
                          <a:latin typeface="Tahoma, Arial, Helvetica, sans-serif"/>
                        </a:rPr>
                        <a:t>Room: KG II 2301</a:t>
                      </a:r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 </a:t>
                      </a:r>
                    </a:p>
                    <a:p>
                      <a:pPr algn="l"/>
                      <a:r>
                        <a:rPr lang="en-US" sz="1600" dirty="0"/>
                        <a:t> </a:t>
                      </a:r>
                    </a:p>
                    <a:p>
                      <a:pPr algn="l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</a:rPr>
                        <a:t>Consultation Hours: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ahoma" panose="020B0604030504040204" pitchFamily="34" charset="0"/>
                        </a:rPr>
                      </a:br>
                      <a:endParaRPr lang="en-US" sz="1600" dirty="0"/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Tuesdays from 10:30 to 11:30 a.m. </a:t>
                      </a:r>
                      <a:br>
                        <a:rPr lang="en-US" sz="1600" dirty="0">
                          <a:effectLst/>
                          <a:latin typeface="Tahoma" panose="020B0604030504040204" pitchFamily="34" charset="0"/>
                        </a:rPr>
                      </a:br>
                      <a:endParaRPr lang="en-US" sz="1600" dirty="0"/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Wednesdays from 11:30 to 12:30 </a:t>
                      </a:r>
                      <a:r>
                        <a:rPr lang="en-US" sz="1600" dirty="0" err="1">
                          <a:effectLst/>
                          <a:latin typeface="Tahoma" panose="020B0604030504040204" pitchFamily="34" charset="0"/>
                        </a:rPr>
                        <a:t>a.m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    </a:t>
                      </a:r>
                    </a:p>
                    <a:p>
                      <a:pPr algn="l"/>
                      <a:r>
                        <a:rPr lang="en-US" sz="1600" dirty="0"/>
                        <a:t> </a:t>
                      </a:r>
                    </a:p>
                  </a:txBody>
                  <a:tcPr marL="6328" marR="6328" marT="6328" marB="6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Two-years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semester</a:t>
            </a:r>
            <a:r>
              <a:rPr lang="de-DE" dirty="0"/>
              <a:t>:	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mandatory</a:t>
            </a:r>
            <a:endParaRPr lang="de-DE" dirty="0"/>
          </a:p>
          <a:p>
            <a:pPr lvl="1"/>
            <a:r>
              <a:rPr lang="de-DE" dirty="0" err="1"/>
              <a:t>Very</a:t>
            </a:r>
            <a:r>
              <a:rPr lang="de-DE" dirty="0"/>
              <a:t> time-</a:t>
            </a:r>
            <a:r>
              <a:rPr lang="de-DE" dirty="0" err="1"/>
              <a:t>consuming</a:t>
            </a:r>
            <a:endParaRPr lang="de-DE" dirty="0"/>
          </a:p>
          <a:p>
            <a:pPr lvl="1"/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elective</a:t>
            </a:r>
            <a:r>
              <a:rPr lang="de-DE" dirty="0"/>
              <a:t> </a:t>
            </a:r>
            <a:r>
              <a:rPr lang="de-DE" dirty="0" err="1"/>
              <a:t>courses</a:t>
            </a:r>
            <a:endParaRPr lang="de-DE" dirty="0"/>
          </a:p>
          <a:p>
            <a:r>
              <a:rPr lang="de-DE" dirty="0"/>
              <a:t>Second </a:t>
            </a:r>
            <a:r>
              <a:rPr lang="de-DE" dirty="0" err="1"/>
              <a:t>semester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Mandatory</a:t>
            </a:r>
            <a:r>
              <a:rPr lang="de-DE" dirty="0"/>
              <a:t> + </a:t>
            </a:r>
            <a:r>
              <a:rPr lang="de-DE" dirty="0" smtClean="0"/>
              <a:t>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smtClean="0"/>
              <a:t>3 </a:t>
            </a:r>
            <a:r>
              <a:rPr lang="de-DE" dirty="0" err="1"/>
              <a:t>electives</a:t>
            </a:r>
            <a:endParaRPr lang="de-DE" dirty="0"/>
          </a:p>
          <a:p>
            <a:pPr lvl="2"/>
            <a:r>
              <a:rPr lang="de-DE" dirty="0" err="1"/>
              <a:t>Depending</a:t>
            </a:r>
            <a:r>
              <a:rPr lang="de-DE" dirty="0"/>
              <a:t> on 1st </a:t>
            </a:r>
            <a:r>
              <a:rPr lang="de-DE" dirty="0" err="1" smtClean="0"/>
              <a:t>semester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/>
          </a:p>
          <a:p>
            <a:r>
              <a:rPr lang="de-DE" dirty="0"/>
              <a:t>Third </a:t>
            </a:r>
            <a:r>
              <a:rPr lang="de-DE" dirty="0" err="1" smtClean="0"/>
              <a:t>semester</a:t>
            </a:r>
            <a:r>
              <a:rPr lang="de-DE" dirty="0" smtClean="0"/>
              <a:t>: </a:t>
            </a:r>
            <a:endParaRPr lang="de-DE" dirty="0"/>
          </a:p>
          <a:p>
            <a:pPr lvl="1"/>
            <a:r>
              <a:rPr lang="de-DE" dirty="0" err="1"/>
              <a:t>Electives</a:t>
            </a:r>
            <a:endParaRPr lang="de-DE" dirty="0"/>
          </a:p>
          <a:p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electives</a:t>
            </a:r>
            <a:r>
              <a:rPr lang="de-DE" dirty="0" smtClean="0"/>
              <a:t> + Thesis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3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Three-years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semester</a:t>
            </a:r>
            <a:r>
              <a:rPr lang="de-DE" dirty="0" smtClean="0"/>
              <a:t>:	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endParaRPr lang="de-DE" dirty="0" smtClean="0"/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time-</a:t>
            </a:r>
            <a:r>
              <a:rPr lang="de-DE" dirty="0" err="1" smtClean="0"/>
              <a:t>consuming</a:t>
            </a:r>
            <a:endParaRPr lang="de-DE" dirty="0" smtClean="0"/>
          </a:p>
          <a:p>
            <a:pPr lvl="1"/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elective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endParaRPr lang="de-DE" dirty="0" smtClean="0"/>
          </a:p>
          <a:p>
            <a:r>
              <a:rPr lang="de-DE" dirty="0" smtClean="0"/>
              <a:t>Second </a:t>
            </a:r>
            <a:r>
              <a:rPr lang="de-DE" dirty="0" err="1" smtClean="0"/>
              <a:t>semester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Mandatory</a:t>
            </a:r>
            <a:r>
              <a:rPr lang="de-DE" dirty="0" smtClean="0"/>
              <a:t> + 1 </a:t>
            </a:r>
            <a:r>
              <a:rPr lang="de-DE" dirty="0" err="1" smtClean="0"/>
              <a:t>or</a:t>
            </a:r>
            <a:r>
              <a:rPr lang="de-DE" dirty="0" smtClean="0"/>
              <a:t> 2 </a:t>
            </a:r>
            <a:r>
              <a:rPr lang="de-DE" dirty="0" err="1" smtClean="0"/>
              <a:t>electives</a:t>
            </a:r>
            <a:endParaRPr lang="de-DE" dirty="0" smtClean="0"/>
          </a:p>
          <a:p>
            <a:pPr lvl="2"/>
            <a:r>
              <a:rPr lang="de-DE" dirty="0" err="1" smtClean="0"/>
              <a:t>Depending</a:t>
            </a:r>
            <a:r>
              <a:rPr lang="de-DE" dirty="0" smtClean="0"/>
              <a:t> on 1st </a:t>
            </a:r>
            <a:r>
              <a:rPr lang="de-DE" dirty="0" err="1" smtClean="0"/>
              <a:t>semester</a:t>
            </a:r>
            <a:endParaRPr lang="de-DE" dirty="0" smtClean="0"/>
          </a:p>
          <a:p>
            <a:r>
              <a:rPr lang="de-DE" dirty="0" smtClean="0"/>
              <a:t>Third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Electives</a:t>
            </a:r>
            <a:endParaRPr lang="de-DE" dirty="0" smtClean="0"/>
          </a:p>
          <a:p>
            <a:r>
              <a:rPr lang="de-DE" dirty="0" err="1" smtClean="0"/>
              <a:t>Fifth</a:t>
            </a:r>
            <a:r>
              <a:rPr lang="de-DE" dirty="0" smtClean="0"/>
              <a:t>: </a:t>
            </a:r>
            <a:r>
              <a:rPr lang="de-DE" dirty="0" err="1" smtClean="0"/>
              <a:t>Internship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endParaRPr lang="de-DE" dirty="0" smtClean="0"/>
          </a:p>
          <a:p>
            <a:r>
              <a:rPr lang="de-DE" dirty="0" err="1" smtClean="0"/>
              <a:t>Sixth</a:t>
            </a:r>
            <a:r>
              <a:rPr lang="de-DE" dirty="0" smtClean="0"/>
              <a:t>: Thesis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" y="836712"/>
            <a:ext cx="8389216" cy="47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6000" dirty="0" err="1" smtClean="0">
                <a:solidFill>
                  <a:schemeClr val="bg1"/>
                </a:solidFill>
              </a:rPr>
              <a:t>Procedures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7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7643812" cy="63283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229894" y="2348880"/>
            <a:ext cx="3368675" cy="187220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3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95540"/>
            <a:ext cx="8303071" cy="63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6" y="152850"/>
            <a:ext cx="6573772" cy="60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488063" cy="468099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1" y="44624"/>
            <a:ext cx="7469063" cy="60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9439"/>
            <a:ext cx="7186934" cy="5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6000" dirty="0" err="1" smtClean="0">
                <a:solidFill>
                  <a:schemeClr val="bg1"/>
                </a:solidFill>
              </a:rPr>
              <a:t>Examination</a:t>
            </a:r>
            <a:r>
              <a:rPr lang="de-DE" sz="6000" dirty="0" smtClean="0">
                <a:solidFill>
                  <a:schemeClr val="bg1"/>
                </a:solidFill>
              </a:rPr>
              <a:t> </a:t>
            </a:r>
            <a:r>
              <a:rPr lang="de-DE" sz="6000" dirty="0" err="1" smtClean="0">
                <a:solidFill>
                  <a:schemeClr val="bg1"/>
                </a:solidFill>
              </a:rPr>
              <a:t>rules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6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268760"/>
            <a:ext cx="7776095" cy="4751387"/>
          </a:xfrm>
        </p:spPr>
        <p:txBody>
          <a:bodyPr/>
          <a:lstStyle/>
          <a:p>
            <a:r>
              <a:rPr lang="de-DE" sz="2800" dirty="0" smtClean="0"/>
              <a:t>Information</a:t>
            </a:r>
          </a:p>
          <a:p>
            <a:pPr lvl="1"/>
            <a:r>
              <a:rPr lang="de-DE" sz="2000" dirty="0" err="1" smtClean="0"/>
              <a:t>Examination</a:t>
            </a:r>
            <a:r>
              <a:rPr lang="de-DE" sz="2000" dirty="0" smtClean="0"/>
              <a:t> </a:t>
            </a:r>
            <a:r>
              <a:rPr lang="de-DE" sz="2000" dirty="0" err="1" smtClean="0"/>
              <a:t>rules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courses</a:t>
            </a:r>
            <a:endParaRPr lang="de-DE" sz="2000" dirty="0" smtClean="0"/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find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right</a:t>
            </a:r>
            <a:r>
              <a:rPr lang="de-DE" sz="2000" dirty="0" smtClean="0"/>
              <a:t> „</a:t>
            </a:r>
            <a:r>
              <a:rPr lang="de-DE" sz="2000" dirty="0" err="1" smtClean="0"/>
              <a:t>window</a:t>
            </a:r>
            <a:r>
              <a:rPr lang="de-DE" sz="2000" dirty="0" smtClean="0"/>
              <a:t>“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bureaucracy</a:t>
            </a:r>
            <a:endParaRPr lang="de-DE" sz="2000" dirty="0" smtClean="0"/>
          </a:p>
          <a:p>
            <a:r>
              <a:rPr lang="de-DE" sz="2800" dirty="0" smtClean="0"/>
              <a:t>Part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examination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office</a:t>
            </a:r>
            <a:endParaRPr lang="de-DE" sz="2800" dirty="0"/>
          </a:p>
          <a:p>
            <a:pPr lvl="1"/>
            <a:r>
              <a:rPr lang="de-DE" sz="2000" dirty="0" smtClean="0"/>
              <a:t>Submission </a:t>
            </a:r>
            <a:r>
              <a:rPr lang="de-DE" sz="2000" dirty="0" err="1" smtClean="0"/>
              <a:t>of</a:t>
            </a:r>
            <a:r>
              <a:rPr lang="de-DE" sz="2000" dirty="0" smtClean="0"/>
              <a:t> Master </a:t>
            </a:r>
            <a:r>
              <a:rPr lang="de-DE" sz="2000" dirty="0" err="1" smtClean="0"/>
              <a:t>theses</a:t>
            </a:r>
            <a:r>
              <a:rPr lang="de-DE" sz="2000" dirty="0" smtClean="0"/>
              <a:t>, </a:t>
            </a:r>
            <a:r>
              <a:rPr lang="de-DE" sz="2000" dirty="0" err="1" smtClean="0"/>
              <a:t>forms</a:t>
            </a:r>
            <a:r>
              <a:rPr lang="de-DE" sz="2000" dirty="0" smtClean="0"/>
              <a:t>, …</a:t>
            </a:r>
          </a:p>
          <a:p>
            <a:r>
              <a:rPr lang="de-DE" sz="2800" dirty="0" err="1" smtClean="0"/>
              <a:t>Maintaining</a:t>
            </a:r>
            <a:r>
              <a:rPr lang="de-DE" sz="2800" dirty="0" smtClean="0"/>
              <a:t> </a:t>
            </a:r>
            <a:r>
              <a:rPr lang="de-DE" sz="2800" dirty="0" err="1" smtClean="0"/>
              <a:t>course</a:t>
            </a:r>
            <a:r>
              <a:rPr lang="de-DE" sz="2800" dirty="0" smtClean="0"/>
              <a:t> </a:t>
            </a:r>
            <a:r>
              <a:rPr lang="de-DE" sz="2800" dirty="0" err="1" smtClean="0"/>
              <a:t>catalogue</a:t>
            </a:r>
            <a:endParaRPr lang="de-DE" sz="2800" dirty="0" smtClean="0"/>
          </a:p>
          <a:p>
            <a:r>
              <a:rPr lang="de-DE" sz="2800" dirty="0"/>
              <a:t>Official </a:t>
            </a:r>
            <a:r>
              <a:rPr lang="de-DE" sz="2800" dirty="0" err="1"/>
              <a:t>documents</a:t>
            </a:r>
            <a:endParaRPr lang="de-DE" sz="2800" dirty="0"/>
          </a:p>
          <a:p>
            <a:pPr lvl="1"/>
            <a:r>
              <a:rPr lang="de-DE" sz="2000" dirty="0" err="1"/>
              <a:t>Transcripts</a:t>
            </a:r>
            <a:r>
              <a:rPr lang="de-DE" sz="2000" dirty="0"/>
              <a:t>, </a:t>
            </a:r>
            <a:r>
              <a:rPr lang="de-DE" sz="2000" dirty="0" err="1"/>
              <a:t>certificates</a:t>
            </a:r>
            <a:r>
              <a:rPr lang="de-DE" sz="2000" dirty="0"/>
              <a:t>, …</a:t>
            </a:r>
          </a:p>
          <a:p>
            <a:r>
              <a:rPr lang="de-DE" sz="2800" dirty="0" err="1" smtClean="0"/>
              <a:t>Counseling</a:t>
            </a:r>
            <a:endParaRPr lang="de-DE" sz="2800" dirty="0" smtClean="0"/>
          </a:p>
          <a:p>
            <a:r>
              <a:rPr lang="de-DE" sz="2800" dirty="0" smtClean="0"/>
              <a:t>Link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Faculty</a:t>
            </a:r>
            <a:endParaRPr lang="de-DE" sz="2800" dirty="0" smtClean="0"/>
          </a:p>
          <a:p>
            <a:r>
              <a:rPr lang="de-DE" sz="2600" dirty="0" smtClean="0"/>
              <a:t>Making </a:t>
            </a:r>
            <a:r>
              <a:rPr lang="de-DE" sz="2600" dirty="0" err="1" smtClean="0"/>
              <a:t>sure</a:t>
            </a:r>
            <a:r>
              <a:rPr lang="de-DE" sz="2600" dirty="0" smtClean="0"/>
              <a:t> </a:t>
            </a:r>
            <a:r>
              <a:rPr lang="de-DE" sz="2600" dirty="0" err="1" smtClean="0"/>
              <a:t>you</a:t>
            </a:r>
            <a:r>
              <a:rPr lang="de-DE" sz="2600" dirty="0" smtClean="0"/>
              <a:t> </a:t>
            </a:r>
            <a:r>
              <a:rPr lang="de-DE" sz="2600" dirty="0" err="1" smtClean="0"/>
              <a:t>are</a:t>
            </a:r>
            <a:r>
              <a:rPr lang="de-DE" sz="2600" dirty="0" smtClean="0"/>
              <a:t> ok</a:t>
            </a:r>
            <a:endParaRPr lang="de-DE" sz="2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M.Sc</a:t>
            </a:r>
            <a:r>
              <a:rPr lang="de-DE" dirty="0" smtClean="0">
                <a:solidFill>
                  <a:srgbClr val="FF0000"/>
                </a:solidFill>
              </a:rPr>
              <a:t>. Economics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120 ECTS</a:t>
            </a:r>
          </a:p>
          <a:p>
            <a:pPr marL="0" indent="0" algn="ctr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Economic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Theory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Policy</a:t>
            </a:r>
            <a:r>
              <a:rPr lang="de-DE" sz="2600" dirty="0" smtClean="0">
                <a:solidFill>
                  <a:srgbClr val="002060"/>
                </a:solidFill>
              </a:rPr>
              <a:t>	  		30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Quantitative Economics			16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					  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Elective</a:t>
            </a:r>
            <a:r>
              <a:rPr lang="de-DE" sz="2600" dirty="0" smtClean="0">
                <a:solidFill>
                  <a:srgbClr val="002060"/>
                </a:solidFill>
              </a:rPr>
              <a:t> Courses				44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Internal: Minimum 32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External</a:t>
            </a:r>
            <a:r>
              <a:rPr lang="de-DE" sz="2000" dirty="0" smtClean="0">
                <a:solidFill>
                  <a:srgbClr val="002060"/>
                </a:solidFill>
              </a:rPr>
              <a:t>: Maximum 12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Master Thesis					24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 smtClean="0"/>
              <a:t>25.01.2018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30</a:t>
            </a:fld>
            <a:endParaRPr lang="de-DE" altLang="de-DE"/>
          </a:p>
        </p:txBody>
      </p:sp>
      <p:sp>
        <p:nvSpPr>
          <p:cNvPr id="7" name="Pfeil nach unten 6"/>
          <p:cNvSpPr/>
          <p:nvPr/>
        </p:nvSpPr>
        <p:spPr>
          <a:xfrm>
            <a:off x="4211960" y="2636912"/>
            <a:ext cx="28803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093"/>
            <a:ext cx="9144000" cy="50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20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Economic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Theory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Policy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EPPC (6 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must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at least </a:t>
            </a:r>
            <a:r>
              <a:rPr lang="de-DE" sz="2000" b="1" dirty="0" smtClean="0">
                <a:solidFill>
                  <a:srgbClr val="002060"/>
                </a:solidFill>
              </a:rPr>
              <a:t>24 ECTS</a:t>
            </a:r>
            <a:r>
              <a:rPr lang="de-DE" sz="2000" dirty="0" smtClean="0">
                <a:solidFill>
                  <a:srgbClr val="002060"/>
                </a:solidFill>
              </a:rPr>
              <a:t> out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30 ECTS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32</a:t>
            </a:fld>
            <a:endParaRPr lang="de-DE" alt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5796136" y="2348880"/>
            <a:ext cx="1512168" cy="2880320"/>
          </a:xfrm>
          <a:prstGeom prst="rightBrace">
            <a:avLst>
              <a:gd name="adj1" fmla="val 8333"/>
              <a:gd name="adj2" fmla="val 51433"/>
            </a:avLst>
          </a:prstGeom>
          <a:noFill/>
          <a:ln w="190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380312" y="3573016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2060"/>
                </a:solidFill>
              </a:rPr>
              <a:t>30 ECTS</a:t>
            </a:r>
            <a:endParaRPr lang="de-DE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Replacement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(</a:t>
            </a:r>
            <a:r>
              <a:rPr lang="de-DE" sz="2800" dirty="0" err="1" smtClean="0">
                <a:solidFill>
                  <a:srgbClr val="FF0000"/>
                </a:solidFill>
              </a:rPr>
              <a:t>a.k.a</a:t>
            </a:r>
            <a:r>
              <a:rPr lang="de-DE" sz="2800" dirty="0" smtClean="0">
                <a:solidFill>
                  <a:srgbClr val="FF0000"/>
                </a:solidFill>
              </a:rPr>
              <a:t>. The Joker)</a:t>
            </a:r>
          </a:p>
          <a:p>
            <a:pPr marL="0" indent="0" algn="ctr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You can replace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one of the Economic Theory and Policy courses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with another internal elective course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of 6 ECTS value.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Form for replacement can be found here: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  <a:hlinkClick r:id="rId2"/>
              </a:rPr>
              <a:t>https://master.econ.uni-freiburg.de/students/replacement-compulsory-course-form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52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323" y="116632"/>
            <a:ext cx="5903912" cy="720725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How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replace</a:t>
            </a:r>
            <a:r>
              <a:rPr lang="de-DE" dirty="0" smtClean="0">
                <a:solidFill>
                  <a:srgbClr val="FF0000"/>
                </a:solidFill>
              </a:rPr>
              <a:t> a </a:t>
            </a:r>
            <a:r>
              <a:rPr lang="de-DE" dirty="0" err="1" smtClean="0">
                <a:solidFill>
                  <a:srgbClr val="FF0000"/>
                </a:solidFill>
              </a:rPr>
              <a:t>mandatory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course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an </a:t>
            </a:r>
            <a:r>
              <a:rPr lang="de-DE" dirty="0" err="1" smtClean="0">
                <a:solidFill>
                  <a:srgbClr val="FF0000"/>
                </a:solidFill>
              </a:rPr>
              <a:t>elective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34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196752"/>
            <a:ext cx="50768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Quantitative Economics (16 ECTS)</a:t>
            </a:r>
          </a:p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Computational</a:t>
            </a:r>
            <a:r>
              <a:rPr lang="de-DE" sz="2600" dirty="0" smtClean="0">
                <a:solidFill>
                  <a:srgbClr val="002060"/>
                </a:solidFill>
              </a:rPr>
              <a:t> Economics 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Intermediate </a:t>
            </a:r>
            <a:r>
              <a:rPr lang="de-DE" sz="2600" dirty="0" err="1" smtClean="0">
                <a:solidFill>
                  <a:srgbClr val="002060"/>
                </a:solidFill>
              </a:rPr>
              <a:t>Econometrics</a:t>
            </a:r>
            <a:r>
              <a:rPr lang="de-DE" sz="2600" dirty="0" smtClean="0">
                <a:solidFill>
                  <a:srgbClr val="002060"/>
                </a:solidFill>
              </a:rPr>
              <a:t> (10ECTS)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can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de-DE" sz="2400" dirty="0" smtClean="0">
                <a:solidFill>
                  <a:srgbClr val="002060"/>
                </a:solidFill>
              </a:rPr>
              <a:t>t </a:t>
            </a:r>
            <a:r>
              <a:rPr lang="de-DE" sz="2400" dirty="0" err="1" smtClean="0">
                <a:solidFill>
                  <a:srgbClr val="002060"/>
                </a:solidFill>
              </a:rPr>
              <a:t>replace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courses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08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Specializations</a:t>
            </a:r>
            <a:r>
              <a:rPr lang="de-DE" dirty="0" smtClean="0">
                <a:solidFill>
                  <a:srgbClr val="FF0000"/>
                </a:solidFill>
              </a:rPr>
              <a:t>…</a:t>
            </a:r>
          </a:p>
          <a:p>
            <a:pPr marL="0" indent="0" algn="ctr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E&amp;P: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Constitutional Economics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F: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err="1" smtClean="0">
                <a:solidFill>
                  <a:srgbClr val="002060"/>
                </a:solidFill>
              </a:rPr>
              <a:t>Principle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Finance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ISNE :  Network Economics </a:t>
            </a:r>
            <a:r>
              <a:rPr lang="de-DE" sz="2400" dirty="0" err="1" smtClean="0">
                <a:solidFill>
                  <a:srgbClr val="002060"/>
                </a:solidFill>
              </a:rPr>
              <a:t>or</a:t>
            </a:r>
            <a:r>
              <a:rPr lang="de-DE" sz="2400" dirty="0" smtClean="0">
                <a:solidFill>
                  <a:srgbClr val="002060"/>
                </a:solidFill>
              </a:rPr>
              <a:t> Electronic </a:t>
            </a:r>
            <a:r>
              <a:rPr lang="de-DE" sz="2400" dirty="0" err="1" smtClean="0">
                <a:solidFill>
                  <a:srgbClr val="002060"/>
                </a:solidFill>
              </a:rPr>
              <a:t>Markets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b="1" dirty="0" err="1" smtClean="0">
                <a:solidFill>
                  <a:srgbClr val="002060"/>
                </a:solidFill>
              </a:rPr>
              <a:t>Starting</a:t>
            </a:r>
            <a:r>
              <a:rPr lang="de-DE" sz="2000" b="1" dirty="0" smtClean="0">
                <a:solidFill>
                  <a:srgbClr val="002060"/>
                </a:solidFill>
              </a:rPr>
              <a:t> SS18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cannot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take</a:t>
            </a:r>
            <a:r>
              <a:rPr lang="de-DE" sz="2000" b="1" dirty="0" smtClean="0">
                <a:solidFill>
                  <a:srgbClr val="002060"/>
                </a:solidFill>
              </a:rPr>
              <a:t> a </a:t>
            </a:r>
            <a:r>
              <a:rPr lang="de-DE" sz="2000" b="1" dirty="0" err="1" smtClean="0">
                <a:solidFill>
                  <a:srgbClr val="002060"/>
                </a:solidFill>
              </a:rPr>
              <a:t>specialization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course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from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another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profile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and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have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it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as</a:t>
            </a:r>
            <a:r>
              <a:rPr lang="de-DE" sz="2000" b="1" dirty="0" smtClean="0">
                <a:solidFill>
                  <a:srgbClr val="002060"/>
                </a:solidFill>
              </a:rPr>
              <a:t> an internal </a:t>
            </a:r>
            <a:r>
              <a:rPr lang="de-DE" sz="2000" b="1" dirty="0" err="1" smtClean="0">
                <a:solidFill>
                  <a:srgbClr val="002060"/>
                </a:solidFill>
              </a:rPr>
              <a:t>course</a:t>
            </a:r>
            <a:r>
              <a:rPr lang="de-DE" sz="2000" b="1" dirty="0" smtClean="0">
                <a:solidFill>
                  <a:srgbClr val="002060"/>
                </a:solidFill>
              </a:rPr>
              <a:t> (</a:t>
            </a:r>
            <a:r>
              <a:rPr lang="de-DE" sz="2000" b="1" dirty="0" err="1" smtClean="0">
                <a:solidFill>
                  <a:srgbClr val="002060"/>
                </a:solidFill>
              </a:rPr>
              <a:t>from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your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area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of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specialization</a:t>
            </a:r>
            <a:r>
              <a:rPr lang="de-DE" sz="2000" b="1" dirty="0" smtClean="0">
                <a:solidFill>
                  <a:srgbClr val="002060"/>
                </a:solidFill>
              </a:rPr>
              <a:t>), </a:t>
            </a:r>
            <a:r>
              <a:rPr lang="de-DE" sz="2000" b="1" dirty="0" err="1" smtClean="0">
                <a:solidFill>
                  <a:srgbClr val="002060"/>
                </a:solidFill>
              </a:rPr>
              <a:t>only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as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external</a:t>
            </a:r>
            <a:r>
              <a:rPr lang="de-DE" sz="2000" b="1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2060"/>
                </a:solidFill>
              </a:rPr>
              <a:t>	</a:t>
            </a:r>
            <a:r>
              <a:rPr lang="de-DE" sz="2000" b="1" dirty="0" err="1" smtClean="0">
                <a:solidFill>
                  <a:srgbClr val="002060"/>
                </a:solidFill>
              </a:rPr>
              <a:t>Exception</a:t>
            </a:r>
            <a:r>
              <a:rPr lang="de-DE" sz="2000" b="1" dirty="0" smtClean="0">
                <a:solidFill>
                  <a:srgbClr val="002060"/>
                </a:solidFill>
              </a:rPr>
              <a:t>: Electronic </a:t>
            </a:r>
            <a:r>
              <a:rPr lang="de-DE" sz="2000" b="1" dirty="0" err="1" smtClean="0">
                <a:solidFill>
                  <a:srgbClr val="002060"/>
                </a:solidFill>
              </a:rPr>
              <a:t>Markets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1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Electives</a:t>
            </a:r>
            <a:r>
              <a:rPr lang="de-DE" dirty="0" smtClean="0">
                <a:solidFill>
                  <a:srgbClr val="FF0000"/>
                </a:solidFill>
              </a:rPr>
              <a:t> – 44 ECTS</a:t>
            </a:r>
          </a:p>
          <a:p>
            <a:pPr marL="0" indent="0" algn="ctr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37</a:t>
            </a:fld>
            <a:endParaRPr lang="de-DE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460418" y="3013620"/>
            <a:ext cx="33915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002060"/>
                </a:solidFill>
              </a:rPr>
              <a:t>Internal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At least (!!!) 32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your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6016" y="3013620"/>
            <a:ext cx="33915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002060"/>
                </a:solidFill>
              </a:rPr>
              <a:t>External</a:t>
            </a:r>
            <a:endParaRPr lang="de-DE" sz="26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002060"/>
                </a:solidFill>
              </a:rPr>
              <a:t>Up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(!!!) </a:t>
            </a:r>
            <a:r>
              <a:rPr lang="de-DE" sz="2600" dirty="0">
                <a:solidFill>
                  <a:srgbClr val="002060"/>
                </a:solidFill>
              </a:rPr>
              <a:t>1</a:t>
            </a:r>
            <a:r>
              <a:rPr lang="de-DE" sz="2600" dirty="0" smtClean="0">
                <a:solidFill>
                  <a:srgbClr val="002060"/>
                </a:solidFill>
              </a:rPr>
              <a:t>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another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-</a:t>
            </a:r>
            <a:endParaRPr lang="de-DE" sz="2600" dirty="0">
              <a:solidFill>
                <a:srgbClr val="002060"/>
              </a:solidFill>
            </a:endParaRP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but still </a:t>
            </a:r>
            <a:r>
              <a:rPr lang="de-DE" sz="2600" dirty="0" err="1" smtClean="0">
                <a:solidFill>
                  <a:srgbClr val="002060"/>
                </a:solidFill>
              </a:rPr>
              <a:t>within</a:t>
            </a:r>
            <a:r>
              <a:rPr lang="de-DE" sz="2600" dirty="0" smtClean="0">
                <a:solidFill>
                  <a:srgbClr val="002060"/>
                </a:solidFill>
              </a:rPr>
              <a:t> Economics!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(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Art </a:t>
            </a:r>
            <a:r>
              <a:rPr lang="de-DE" sz="2600" dirty="0" err="1" smtClean="0">
                <a:solidFill>
                  <a:srgbClr val="002060"/>
                </a:solidFill>
              </a:rPr>
              <a:t>History</a:t>
            </a:r>
            <a:r>
              <a:rPr lang="de-DE" sz="2600" dirty="0" smtClean="0">
                <a:solidFill>
                  <a:srgbClr val="002060"/>
                </a:solidFill>
              </a:rPr>
              <a:t> sorry)</a:t>
            </a:r>
            <a:endParaRPr lang="de-DE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Master Thesis (24 ECTS)</a:t>
            </a:r>
          </a:p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soon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get</a:t>
            </a:r>
            <a:r>
              <a:rPr lang="de-DE" sz="2600" dirty="0" smtClean="0">
                <a:solidFill>
                  <a:srgbClr val="002060"/>
                </a:solidFill>
              </a:rPr>
              <a:t> 80 ECTS</a:t>
            </a:r>
          </a:p>
          <a:p>
            <a:pPr marL="0" indent="0" algn="ctr">
              <a:buNone/>
            </a:pPr>
            <a:r>
              <a:rPr lang="de-DE" sz="1800" dirty="0" smtClean="0">
                <a:solidFill>
                  <a:srgbClr val="002060"/>
                </a:solidFill>
              </a:rPr>
              <a:t>(</a:t>
            </a:r>
            <a:r>
              <a:rPr lang="de-DE" sz="1800" dirty="0" err="1" smtClean="0">
                <a:solidFill>
                  <a:srgbClr val="002060"/>
                </a:solidFill>
              </a:rPr>
              <a:t>there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is</a:t>
            </a:r>
            <a:r>
              <a:rPr lang="de-DE" sz="1800" dirty="0" smtClean="0">
                <a:solidFill>
                  <a:srgbClr val="002060"/>
                </a:solidFill>
              </a:rPr>
              <a:t> a </a:t>
            </a:r>
            <a:r>
              <a:rPr lang="de-DE" sz="1800" dirty="0" err="1" smtClean="0">
                <a:solidFill>
                  <a:srgbClr val="002060"/>
                </a:solidFill>
              </a:rPr>
              <a:t>proposal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reduce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it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to</a:t>
            </a:r>
            <a:r>
              <a:rPr lang="de-DE" sz="1800" dirty="0" smtClean="0">
                <a:solidFill>
                  <a:srgbClr val="002060"/>
                </a:solidFill>
              </a:rPr>
              <a:t> 70 but </a:t>
            </a:r>
            <a:r>
              <a:rPr lang="de-DE" sz="1800" dirty="0" err="1" smtClean="0">
                <a:solidFill>
                  <a:srgbClr val="002060"/>
                </a:solidFill>
              </a:rPr>
              <a:t>it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is</a:t>
            </a:r>
            <a:r>
              <a:rPr lang="de-DE" sz="1800" dirty="0" smtClean="0">
                <a:solidFill>
                  <a:srgbClr val="002060"/>
                </a:solidFill>
              </a:rPr>
              <a:t> still not </a:t>
            </a:r>
            <a:r>
              <a:rPr lang="de-DE" sz="1800" dirty="0" err="1" smtClean="0">
                <a:solidFill>
                  <a:srgbClr val="002060"/>
                </a:solidFill>
              </a:rPr>
              <a:t>approved</a:t>
            </a:r>
            <a:r>
              <a:rPr lang="de-DE" sz="1800" dirty="0" smtClean="0">
                <a:solidFill>
                  <a:srgbClr val="002060"/>
                </a:solidFill>
              </a:rPr>
              <a:t>)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after </a:t>
            </a:r>
            <a:r>
              <a:rPr lang="de-DE" sz="2600" dirty="0" err="1" smtClean="0">
                <a:solidFill>
                  <a:srgbClr val="002060"/>
                </a:solidFill>
              </a:rPr>
              <a:t>registration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complete</a:t>
            </a:r>
            <a:r>
              <a:rPr lang="de-DE" sz="2600" dirty="0" smtClean="0">
                <a:solidFill>
                  <a:srgbClr val="002060"/>
                </a:solidFill>
              </a:rPr>
              <a:t> it.</a:t>
            </a: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There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obligation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8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Procedure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master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thesis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Find a </a:t>
            </a:r>
            <a:r>
              <a:rPr lang="de-DE" dirty="0" err="1" smtClean="0"/>
              <a:t>supervisor</a:t>
            </a:r>
            <a:r>
              <a:rPr lang="de-DE" dirty="0" smtClean="0"/>
              <a:t> (on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Once</a:t>
            </a:r>
            <a:r>
              <a:rPr lang="de-DE" dirty="0" smtClean="0"/>
              <a:t> he </a:t>
            </a:r>
            <a:r>
              <a:rPr lang="de-DE" dirty="0" err="1" smtClean="0"/>
              <a:t>agrees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supervise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, </a:t>
            </a:r>
            <a:r>
              <a:rPr lang="de-DE" dirty="0" err="1" smtClean="0"/>
              <a:t>register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</a:p>
          <a:p>
            <a:pPr marL="914400" lvl="1" indent="-514350"/>
            <a:r>
              <a:rPr lang="de-DE" dirty="0" err="1" smtClean="0"/>
              <a:t>No</a:t>
            </a:r>
            <a:r>
              <a:rPr lang="de-DE" dirty="0" smtClean="0"/>
              <a:t> time </a:t>
            </a:r>
            <a:r>
              <a:rPr lang="de-DE" dirty="0" err="1" smtClean="0"/>
              <a:t>constraint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 </a:t>
            </a:r>
            <a:r>
              <a:rPr lang="de-DE" dirty="0" err="1" smtClean="0"/>
              <a:t>agree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en-GB" dirty="0" err="1" smtClean="0"/>
              <a:t>titel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register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endParaRPr lang="de-DE" dirty="0" smtClean="0"/>
          </a:p>
          <a:p>
            <a:pPr marL="914400" lvl="1" indent="-514350"/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20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81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7747025" cy="720725"/>
          </a:xfrm>
        </p:spPr>
        <p:txBody>
          <a:bodyPr/>
          <a:lstStyle/>
          <a:p>
            <a:r>
              <a:rPr lang="de-DE" sz="2600" dirty="0" smtClean="0">
                <a:latin typeface="+mn-lt"/>
              </a:rPr>
              <a:t>MEP Professors / Academic </a:t>
            </a:r>
            <a:r>
              <a:rPr lang="de-DE" sz="2600" dirty="0" err="1" smtClean="0">
                <a:latin typeface="+mn-lt"/>
              </a:rPr>
              <a:t>Coordinators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7FE9-A98E-411D-8656-AB0B70CFADD3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436A-A35D-4911-9271-1C8E7B23BE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79500" y="6551613"/>
            <a:ext cx="6300788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31540" y="136234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Acting</a:t>
            </a:r>
            <a:r>
              <a:rPr lang="de-DE" dirty="0" smtClean="0"/>
              <a:t>)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Director</a:t>
            </a:r>
            <a:r>
              <a:rPr lang="de-DE" dirty="0" smtClean="0"/>
              <a:t>: Prof. Dr. Tim Krieger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0" y="1903644"/>
            <a:ext cx="3240336" cy="431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63207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Repetition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Exams</a:t>
            </a: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002060"/>
                </a:solidFill>
              </a:rPr>
              <a:t>Failed</a:t>
            </a:r>
            <a:r>
              <a:rPr lang="de-DE" dirty="0" smtClean="0">
                <a:solidFill>
                  <a:srgbClr val="002060"/>
                </a:solidFill>
              </a:rPr>
              <a:t>: </a:t>
            </a:r>
            <a:r>
              <a:rPr lang="de-DE" dirty="0" err="1" smtClean="0">
                <a:solidFill>
                  <a:srgbClr val="002060"/>
                </a:solidFill>
              </a:rPr>
              <a:t>You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got</a:t>
            </a:r>
            <a:r>
              <a:rPr lang="de-DE" dirty="0" smtClean="0">
                <a:solidFill>
                  <a:srgbClr val="002060"/>
                </a:solidFill>
              </a:rPr>
              <a:t> 5.0 in </a:t>
            </a:r>
            <a:r>
              <a:rPr lang="de-DE" dirty="0" err="1" smtClean="0">
                <a:solidFill>
                  <a:srgbClr val="002060"/>
                </a:solidFill>
              </a:rPr>
              <a:t>the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exam</a:t>
            </a:r>
            <a:r>
              <a:rPr lang="de-DE" dirty="0" smtClean="0">
                <a:solidFill>
                  <a:srgbClr val="002060"/>
                </a:solidFill>
              </a:rPr>
              <a:t>?!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dirty="0" err="1" smtClean="0">
                <a:solidFill>
                  <a:srgbClr val="002060"/>
                </a:solidFill>
              </a:rPr>
              <a:t>You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can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repeat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the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exam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three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times</a:t>
            </a:r>
            <a:r>
              <a:rPr lang="de-DE" dirty="0" smtClean="0">
                <a:solidFill>
                  <a:srgbClr val="002060"/>
                </a:solidFill>
              </a:rPr>
              <a:t> (1 + 3)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dirty="0" smtClean="0">
                <a:solidFill>
                  <a:srgbClr val="002060"/>
                </a:solidFill>
              </a:rPr>
              <a:t>=&gt; </a:t>
            </a:r>
            <a:r>
              <a:rPr lang="de-DE" dirty="0" err="1" smtClean="0">
                <a:solidFill>
                  <a:srgbClr val="002060"/>
                </a:solidFill>
              </a:rPr>
              <a:t>If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you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fail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the</a:t>
            </a:r>
            <a:r>
              <a:rPr lang="de-DE" dirty="0" smtClean="0">
                <a:solidFill>
                  <a:srgbClr val="002060"/>
                </a:solidFill>
              </a:rPr>
              <a:t> 4th time </a:t>
            </a:r>
            <a:r>
              <a:rPr lang="de-DE" dirty="0" err="1" smtClean="0">
                <a:solidFill>
                  <a:srgbClr val="002060"/>
                </a:solidFill>
              </a:rPr>
              <a:t>you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are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exmatriculated</a:t>
            </a:r>
            <a:endParaRPr lang="de-DE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002060"/>
                </a:solidFill>
              </a:rPr>
              <a:t>Exams</a:t>
            </a:r>
            <a:r>
              <a:rPr lang="de-DE" dirty="0" smtClean="0">
                <a:solidFill>
                  <a:srgbClr val="002060"/>
                </a:solidFill>
              </a:rPr>
              <a:t> in </a:t>
            </a:r>
            <a:r>
              <a:rPr lang="de-DE" dirty="0" err="1" smtClean="0">
                <a:solidFill>
                  <a:srgbClr val="002060"/>
                </a:solidFill>
              </a:rPr>
              <a:t>seminars</a:t>
            </a:r>
            <a:r>
              <a:rPr lang="de-DE" dirty="0" smtClean="0">
                <a:solidFill>
                  <a:srgbClr val="002060"/>
                </a:solidFill>
              </a:rPr>
              <a:t>: </a:t>
            </a:r>
          </a:p>
          <a:p>
            <a:pPr marL="57150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Can </a:t>
            </a:r>
            <a:r>
              <a:rPr lang="de-DE" sz="2400" dirty="0" err="1" smtClean="0">
                <a:solidFill>
                  <a:srgbClr val="002060"/>
                </a:solidFill>
              </a:rPr>
              <a:t>repeat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only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once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usually</a:t>
            </a:r>
            <a:r>
              <a:rPr lang="de-DE" sz="2400" dirty="0" smtClean="0">
                <a:solidFill>
                  <a:srgbClr val="002060"/>
                </a:solidFill>
              </a:rPr>
              <a:t> after </a:t>
            </a:r>
            <a:r>
              <a:rPr lang="de-DE" sz="2400" dirty="0" err="1" smtClean="0">
                <a:solidFill>
                  <a:srgbClr val="002060"/>
                </a:solidFill>
              </a:rPr>
              <a:t>taking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seminar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again</a:t>
            </a:r>
            <a:endParaRPr lang="de-DE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54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Important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must </a:t>
            </a:r>
            <a:r>
              <a:rPr lang="de-DE" sz="2600" dirty="0" err="1" smtClean="0">
                <a:solidFill>
                  <a:srgbClr val="002060"/>
                </a:solidFill>
              </a:rPr>
              <a:t>acquire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i="1" u="sng" dirty="0" smtClean="0">
                <a:solidFill>
                  <a:srgbClr val="002060"/>
                </a:solidFill>
              </a:rPr>
              <a:t>at least </a:t>
            </a:r>
            <a:r>
              <a:rPr lang="de-DE" sz="2600" dirty="0" smtClean="0">
                <a:solidFill>
                  <a:srgbClr val="002060"/>
                </a:solidFill>
              </a:rPr>
              <a:t>30 ECTS after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first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year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1800"/>
              </a:spcBef>
            </a:pPr>
            <a:r>
              <a:rPr lang="de-DE" sz="1400" dirty="0" smtClean="0">
                <a:solidFill>
                  <a:srgbClr val="002060"/>
                </a:solidFill>
              </a:rPr>
              <a:t>First </a:t>
            </a:r>
            <a:r>
              <a:rPr lang="de-DE" sz="1400" dirty="0" err="1" smtClean="0">
                <a:solidFill>
                  <a:srgbClr val="002060"/>
                </a:solidFill>
              </a:rPr>
              <a:t>Exam</a:t>
            </a:r>
            <a:r>
              <a:rPr lang="de-DE" sz="1400" dirty="0" smtClean="0">
                <a:solidFill>
                  <a:srgbClr val="002060"/>
                </a:solidFill>
              </a:rPr>
              <a:t> WS + SS First </a:t>
            </a:r>
            <a:r>
              <a:rPr lang="de-DE" sz="1400" dirty="0" err="1" smtClean="0">
                <a:solidFill>
                  <a:srgbClr val="002060"/>
                </a:solidFill>
              </a:rPr>
              <a:t>Exam</a:t>
            </a:r>
            <a:r>
              <a:rPr lang="de-DE" sz="1400" dirty="0" smtClean="0">
                <a:solidFill>
                  <a:srgbClr val="002060"/>
                </a:solidFill>
              </a:rPr>
              <a:t> + Retake </a:t>
            </a:r>
            <a:r>
              <a:rPr lang="de-DE" sz="1400" dirty="0" err="1" smtClean="0">
                <a:solidFill>
                  <a:srgbClr val="002060"/>
                </a:solidFill>
              </a:rPr>
              <a:t>Exam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WS </a:t>
            </a:r>
            <a:r>
              <a:rPr lang="de-DE" sz="1400" dirty="0" err="1" smtClean="0">
                <a:solidFill>
                  <a:srgbClr val="002060"/>
                </a:solidFill>
              </a:rPr>
              <a:t>during</a:t>
            </a:r>
            <a:r>
              <a:rPr lang="de-DE" sz="1400" dirty="0" smtClean="0">
                <a:solidFill>
                  <a:srgbClr val="002060"/>
                </a:solidFill>
              </a:rPr>
              <a:t> SS</a:t>
            </a:r>
          </a:p>
          <a:p>
            <a:pPr lvl="1">
              <a:spcBef>
                <a:spcPts val="1800"/>
              </a:spcBef>
            </a:pPr>
            <a:r>
              <a:rPr lang="de-DE" sz="1400" dirty="0" err="1" smtClean="0">
                <a:solidFill>
                  <a:srgbClr val="002060"/>
                </a:solidFill>
              </a:rPr>
              <a:t>They</a:t>
            </a:r>
            <a:r>
              <a:rPr lang="de-DE" sz="1400" dirty="0" smtClean="0">
                <a:solidFill>
                  <a:srgbClr val="002060"/>
                </a:solidFill>
              </a:rPr>
              <a:t> do not </a:t>
            </a:r>
            <a:r>
              <a:rPr lang="de-DE" sz="1400" dirty="0" err="1" smtClean="0">
                <a:solidFill>
                  <a:srgbClr val="002060"/>
                </a:solidFill>
              </a:rPr>
              <a:t>need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be</a:t>
            </a:r>
            <a:r>
              <a:rPr lang="de-DE" sz="1400" dirty="0" smtClean="0">
                <a:solidFill>
                  <a:srgbClr val="002060"/>
                </a:solidFill>
              </a:rPr>
              <a:t> in </a:t>
            </a:r>
            <a:r>
              <a:rPr lang="de-DE" sz="1400" dirty="0" err="1" smtClean="0">
                <a:solidFill>
                  <a:srgbClr val="002060"/>
                </a:solidFill>
              </a:rPr>
              <a:t>mandatory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courses</a:t>
            </a:r>
            <a:r>
              <a:rPr lang="de-DE" sz="14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at least </a:t>
            </a:r>
            <a:r>
              <a:rPr lang="de-DE" sz="2600" dirty="0" err="1" smtClean="0">
                <a:solidFill>
                  <a:srgbClr val="002060"/>
                </a:solidFill>
              </a:rPr>
              <a:t>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seminar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graduate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directly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retake</a:t>
            </a: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47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What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you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ill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exam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If you do not write an exam you get a 5,0 (Fail)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You should see a doctor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Take a medical form*with you to be filled out by the doctor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ubmit this medical certification within 3 days after the exam to Prüfungsamt (post box outside the door)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If approved, you will not get a 5,0, and it will not count for the 1+3 attempts rule.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000" dirty="0" smtClean="0">
                <a:solidFill>
                  <a:srgbClr val="002060"/>
                </a:solidFill>
              </a:rPr>
              <a:t>http://portal.uni-freiburg.de/pa-vwl/Info-Veranstaltung%20M.Sc.%20WS%2015-16/formulare/m.sc.-vwl/krankmeldung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C4C8-C2E0-4EBA-BD2A-68B3183A07A3}" type="datetime1">
              <a:rPr lang="de-DE" altLang="de-DE" smtClean="0"/>
              <a:t>23.10.2018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41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40" y="-15519"/>
            <a:ext cx="9277377" cy="656713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339AE-B18B-4AAF-8AC8-077D8BA1BD01}" type="datetime1">
              <a:rPr lang="de-DE" smtClean="0"/>
              <a:pPr>
                <a:defRPr/>
              </a:pPr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14.06.2010Präsentationstitel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4A9F3-D42A-4FBE-BE21-1DC71B4AE6B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6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760"/>
            <a:ext cx="7340600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sz="4800" dirty="0" smtClean="0">
                <a:solidFill>
                  <a:schemeClr val="bg1"/>
                </a:solidFill>
              </a:rPr>
              <a:t>Erasmus </a:t>
            </a:r>
            <a:r>
              <a:rPr 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sz="4800" dirty="0" err="1" smtClean="0">
                <a:solidFill>
                  <a:schemeClr val="bg1"/>
                </a:solidFill>
              </a:rPr>
              <a:t>academic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exchanges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3300275"/>
            <a:ext cx="9132505" cy="2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7625"/>
            <a:ext cx="7905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Where</a:t>
            </a:r>
            <a:r>
              <a:rPr lang="de-DE" dirty="0" smtClean="0">
                <a:solidFill>
                  <a:schemeClr val="accent6"/>
                </a:solidFill>
              </a:rPr>
              <a:t>?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3" y="1806371"/>
            <a:ext cx="8516850" cy="51027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959906"/>
            <a:ext cx="8425402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1800" dirty="0" smtClean="0"/>
              <a:t>Agreement </a:t>
            </a:r>
            <a:r>
              <a:rPr lang="de-DE" altLang="de-DE" sz="1800" dirty="0" err="1" smtClean="0"/>
              <a:t>with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partner</a:t>
            </a:r>
            <a:r>
              <a:rPr lang="de-DE" altLang="de-DE" sz="1800" dirty="0" smtClean="0"/>
              <a:t> University at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Department </a:t>
            </a:r>
            <a:r>
              <a:rPr lang="de-DE" altLang="de-DE" sz="1800" dirty="0" err="1" smtClean="0"/>
              <a:t>level</a:t>
            </a:r>
            <a:endParaRPr lang="de-DE" altLang="de-DE" sz="1800" dirty="0"/>
          </a:p>
          <a:p>
            <a:pPr>
              <a:lnSpc>
                <a:spcPct val="80000"/>
              </a:lnSpc>
            </a:pPr>
            <a:endParaRPr lang="de-DE" altLang="de-DE" sz="1800" dirty="0" smtClean="0"/>
          </a:p>
          <a:p>
            <a:pPr>
              <a:lnSpc>
                <a:spcPct val="80000"/>
              </a:lnSpc>
            </a:pPr>
            <a:r>
              <a:rPr lang="de-DE" altLang="de-DE" sz="1800" dirty="0" smtClean="0"/>
              <a:t>Short </a:t>
            </a:r>
            <a:r>
              <a:rPr lang="de-DE" altLang="de-DE" sz="1800" dirty="0" err="1" smtClean="0"/>
              <a:t>stages</a:t>
            </a:r>
            <a:r>
              <a:rPr lang="de-DE" altLang="de-DE" sz="1800" dirty="0" smtClean="0"/>
              <a:t> also </a:t>
            </a:r>
            <a:r>
              <a:rPr lang="de-DE" altLang="de-DE" sz="1800" dirty="0" err="1" smtClean="0"/>
              <a:t>possible</a:t>
            </a:r>
            <a:r>
              <a:rPr lang="de-DE" altLang="de-DE" sz="1800" dirty="0" smtClean="0"/>
              <a:t>, </a:t>
            </a:r>
            <a:r>
              <a:rPr lang="de-DE" altLang="de-DE" sz="1800" dirty="0" err="1" smtClean="0"/>
              <a:t>minimum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months</a:t>
            </a:r>
            <a:endParaRPr lang="de-DE" altLang="de-DE" sz="1800" dirty="0"/>
          </a:p>
          <a:p>
            <a:pPr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err="1" smtClean="0"/>
              <a:t>Advising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supervision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by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responsibles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exchange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program</a:t>
            </a:r>
            <a:endParaRPr lang="de-DE" altLang="de-DE" sz="1800" dirty="0" smtClean="0"/>
          </a:p>
          <a:p>
            <a:pPr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err="1" smtClean="0"/>
              <a:t>Acknowledgement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courses</a:t>
            </a:r>
            <a:r>
              <a:rPr lang="de-DE" altLang="de-DE" sz="1800" dirty="0" smtClean="0"/>
              <a:t> 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err="1" smtClean="0"/>
              <a:t>No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f</a:t>
            </a:r>
            <a:r>
              <a:rPr lang="de-DE" altLang="de-DE" sz="1800" dirty="0" err="1" smtClean="0"/>
              <a:t>ees</a:t>
            </a:r>
            <a:r>
              <a:rPr lang="de-DE" altLang="de-DE" sz="1800" dirty="0" smtClean="0"/>
              <a:t> at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destination</a:t>
            </a:r>
            <a:r>
              <a:rPr lang="de-DE" altLang="de-DE" sz="1800" dirty="0" smtClean="0"/>
              <a:t> University</a:t>
            </a:r>
            <a:endParaRPr lang="de-DE" altLang="de-DE" sz="1800" dirty="0"/>
          </a:p>
          <a:p>
            <a:pPr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smtClean="0"/>
              <a:t>Minimum </a:t>
            </a:r>
            <a:r>
              <a:rPr lang="de-DE" altLang="de-DE" sz="1800" dirty="0" err="1" smtClean="0"/>
              <a:t>language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level</a:t>
            </a:r>
            <a:r>
              <a:rPr lang="de-DE" altLang="de-DE" sz="1800" dirty="0" smtClean="0"/>
              <a:t> B1 </a:t>
            </a:r>
            <a:r>
              <a:rPr lang="de-DE" altLang="de-DE" sz="1800" dirty="0" err="1" smtClean="0"/>
              <a:t>or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higher</a:t>
            </a:r>
            <a:endParaRPr lang="de-DE" altLang="de-DE" sz="1800" dirty="0"/>
          </a:p>
          <a:p>
            <a:pPr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err="1" smtClean="0"/>
              <a:t>Very</a:t>
            </a:r>
            <a:r>
              <a:rPr lang="de-DE" altLang="de-DE" sz="1800" dirty="0" smtClean="0"/>
              <a:t> positive </a:t>
            </a:r>
            <a:r>
              <a:rPr lang="de-DE" altLang="de-DE" sz="1800" dirty="0" err="1" smtClean="0"/>
              <a:t>experience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from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students</a:t>
            </a:r>
            <a:endParaRPr lang="de-DE" altLang="de-DE" sz="1800" dirty="0"/>
          </a:p>
          <a:p>
            <a:pPr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</a:pPr>
            <a:r>
              <a:rPr lang="de-DE" altLang="de-DE" sz="1800" dirty="0" smtClean="0"/>
              <a:t>Support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 </a:t>
            </a:r>
            <a:r>
              <a:rPr lang="de-DE" altLang="de-DE" sz="1800" dirty="0"/>
              <a:t>255</a:t>
            </a:r>
            <a:r>
              <a:rPr lang="de-DE" altLang="de-DE" sz="1800" dirty="0" smtClean="0"/>
              <a:t>€ / 315€ / 375 </a:t>
            </a:r>
            <a:r>
              <a:rPr lang="de-DE" altLang="de-DE" sz="1800" dirty="0"/>
              <a:t>€ </a:t>
            </a:r>
            <a:r>
              <a:rPr lang="de-DE" altLang="de-DE" sz="1800" dirty="0" smtClean="0"/>
              <a:t>per </a:t>
            </a:r>
            <a:r>
              <a:rPr lang="de-DE" altLang="de-DE" sz="1800" dirty="0" err="1" smtClean="0"/>
              <a:t>month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depending</a:t>
            </a:r>
            <a:r>
              <a:rPr lang="de-DE" altLang="de-DE" sz="1800" dirty="0" smtClean="0"/>
              <a:t> on </a:t>
            </a:r>
            <a:r>
              <a:rPr lang="de-DE" altLang="de-DE" sz="1800" dirty="0" err="1" smtClean="0"/>
              <a:t>the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country</a:t>
            </a:r>
            <a:endParaRPr lang="de-DE" altLang="de-DE" sz="1800" dirty="0"/>
          </a:p>
          <a:p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3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Send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per E-Mail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International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Programs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Office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Department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Economics </a:t>
            </a:r>
            <a: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 </a:t>
            </a:r>
            <a:b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Period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</a:t>
            </a:r>
            <a: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for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2018): </a:t>
            </a:r>
            <a:r>
              <a:rPr lang="de-DE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January</a:t>
            </a:r>
            <a:r>
              <a:rPr lang="de-DE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1st </a:t>
            </a:r>
            <a: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de-DE" sz="20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January</a:t>
            </a:r>
            <a:r>
              <a:rPr lang="de-DE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19th</a:t>
            </a:r>
            <a:endParaRPr lang="de-DE" sz="20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form</a:t>
            </a: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Tabular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CV</a:t>
            </a: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Current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transcripts</a:t>
            </a: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Motivation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letter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(in German)</a:t>
            </a: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in </a:t>
            </a:r>
            <a:r>
              <a:rPr lang="de-DE" sz="20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one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pdf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file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 </a:t>
            </a:r>
            <a:r>
              <a:rPr lang="de-DE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to</a:t>
            </a:r>
            <a:r>
              <a:rPr lang="de-DE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 </a:t>
            </a:r>
            <a:r>
              <a:rPr lang="de-DE" sz="20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/>
              </a:rPr>
              <a:t>erasmus@vwl.uni-freiburg.de</a:t>
            </a:r>
            <a:endParaRPr lang="de-DE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6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F02830-E4C7-4D7A-B636-AEC0115797DB}" type="datetime1">
              <a:rPr lang="de-DE" smtClean="0">
                <a:ea typeface="ＭＳ Ｐゴシック" pitchFamily="34" charset="-128"/>
              </a:rPr>
              <a:pPr/>
              <a:t>23.10.2018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5603" name="Foliennummernplatzhalter 5"/>
          <p:cNvSpPr txBox="1">
            <a:spLocks noGrp="1"/>
          </p:cNvSpPr>
          <p:nvPr/>
        </p:nvSpPr>
        <p:spPr bwMode="auto">
          <a:xfrm>
            <a:off x="7524750" y="6551613"/>
            <a:ext cx="4206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r"/>
            <a:fld id="{A3D95AC7-ED01-44F0-8585-0E4E0FE9560B}" type="slidenum">
              <a:rPr lang="de-DE"/>
              <a:pPr algn="r"/>
              <a:t>49</a:t>
            </a:fld>
            <a:endParaRPr lang="de-DE"/>
          </a:p>
        </p:txBody>
      </p:sp>
      <p:sp>
        <p:nvSpPr>
          <p:cNvPr id="2560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3200" dirty="0" smtClean="0">
                <a:ea typeface="ＭＳ Ｐゴシック" pitchFamily="34" charset="-128"/>
              </a:rPr>
              <a:t>Informationsbeschaffung</a:t>
            </a:r>
          </a:p>
        </p:txBody>
      </p:sp>
      <p:sp>
        <p:nvSpPr>
          <p:cNvPr id="2560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025525"/>
            <a:ext cx="7704137" cy="525621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de-DE" sz="1400" b="1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de-DE" sz="2000" b="1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b="1" dirty="0" smtClean="0">
                <a:latin typeface="Times New Roman" pitchFamily="18" charset="0"/>
                <a:ea typeface="ＭＳ Ｐゴシック" pitchFamily="34" charset="-128"/>
              </a:rPr>
              <a:t>Dr. Steffen Minter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>
                <a:latin typeface="Times New Roman" pitchFamily="18" charset="0"/>
                <a:ea typeface="ＭＳ Ｐゴシック" pitchFamily="34" charset="-128"/>
              </a:rPr>
              <a:t>Raum 2311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u="sng" dirty="0" smtClean="0">
                <a:latin typeface="Times New Roman" pitchFamily="18" charset="0"/>
                <a:ea typeface="ＭＳ Ｐゴシック" pitchFamily="34" charset="-128"/>
              </a:rPr>
              <a:t>Sprechzeiten: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>
                <a:latin typeface="Times New Roman" pitchFamily="18" charset="0"/>
                <a:ea typeface="ＭＳ Ｐゴシック" pitchFamily="34" charset="-128"/>
              </a:rPr>
              <a:t>Mi 15-16 Uhr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DE" sz="1800" b="1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b="1" dirty="0" smtClean="0">
                <a:latin typeface="Times New Roman" pitchFamily="18" charset="0"/>
                <a:ea typeface="ＭＳ Ｐゴシック" pitchFamily="34" charset="-128"/>
              </a:rPr>
              <a:t>Alexandra Kromer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>
                <a:latin typeface="Times New Roman" pitchFamily="18" charset="0"/>
                <a:ea typeface="ＭＳ Ｐゴシック" pitchFamily="34" charset="-128"/>
              </a:rPr>
              <a:t>Studentische Hilfskraft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800" dirty="0" smtClean="0">
                <a:latin typeface="Times New Roman" pitchFamily="18" charset="0"/>
                <a:ea typeface="ＭＳ Ｐゴシック" pitchFamily="34" charset="-128"/>
              </a:rPr>
              <a:t>in Erasmus-Angelegenheiten</a:t>
            </a:r>
          </a:p>
          <a:p>
            <a:pPr marL="0" indent="0" eaLnBrk="1" hangingPunct="1">
              <a:buNone/>
            </a:pPr>
            <a:r>
              <a:rPr lang="de-DE" sz="1800" u="sng" dirty="0" smtClean="0">
                <a:latin typeface="Times New Roman" pitchFamily="18" charset="0"/>
                <a:ea typeface="ＭＳ Ｐゴシック" pitchFamily="34" charset="-128"/>
              </a:rPr>
              <a:t>Sprechzeiten: </a:t>
            </a:r>
          </a:p>
          <a:p>
            <a:pPr marL="0" indent="0" eaLnBrk="1" hangingPunct="1">
              <a:buNone/>
            </a:pPr>
            <a:r>
              <a:rPr lang="de-DE" sz="1800" dirty="0" smtClean="0">
                <a:latin typeface="Times New Roman" pitchFamily="18" charset="0"/>
                <a:ea typeface="ＭＳ Ｐゴシック" pitchFamily="34" charset="-128"/>
              </a:rPr>
              <a:t>Nach Vereinbarung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DE" sz="2000" i="1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de-DE" b="1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de-DE" sz="32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23835" y="628173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https://</a:t>
            </a:r>
            <a:r>
              <a:rPr lang="de-DE" sz="14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portal.uni-freiburg.de</a:t>
            </a:r>
            <a:r>
              <a:rPr lang="de-DE" sz="1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/</a:t>
            </a:r>
            <a:r>
              <a:rPr lang="de-DE" sz="14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vwl</a:t>
            </a:r>
            <a:r>
              <a:rPr lang="de-DE" sz="1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-international/</a:t>
            </a:r>
            <a:endParaRPr lang="de-DE" sz="1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Bild 2" descr="Screenshot 2017-11-15 18.2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22" y="836712"/>
            <a:ext cx="5688471" cy="54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7747025" cy="720725"/>
          </a:xfrm>
        </p:spPr>
        <p:txBody>
          <a:bodyPr/>
          <a:lstStyle/>
          <a:p>
            <a:r>
              <a:rPr lang="de-DE" sz="2600" dirty="0" smtClean="0">
                <a:latin typeface="+mn-lt"/>
              </a:rPr>
              <a:t>MEP Professors / Academic </a:t>
            </a:r>
            <a:r>
              <a:rPr lang="de-DE" sz="2600" dirty="0" err="1" smtClean="0">
                <a:latin typeface="+mn-lt"/>
              </a:rPr>
              <a:t>Coordinators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75123"/>
              </p:ext>
            </p:extLst>
          </p:nvPr>
        </p:nvGraphicFramePr>
        <p:xfrm>
          <a:off x="251518" y="1700808"/>
          <a:ext cx="8784978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8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ISNE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Prof. Dr. Krieger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Prof. Dr. Lütkebohmert-Holtz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Prof. Dr. Neumann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B02A-0237-46B0-8034-88BFB132D986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436A-A35D-4911-9271-1C8E7B23BE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79500" y="6551613"/>
            <a:ext cx="6300788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99" y="3144474"/>
            <a:ext cx="2255452" cy="29320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4473"/>
            <a:ext cx="1957168" cy="293208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78" y="3204658"/>
            <a:ext cx="2157982" cy="28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E84C-F746-47E9-97B7-96CDBC4FFCDA}" type="datetime1">
              <a:rPr lang="de-DE" smtClean="0"/>
              <a:t>23.10.2018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CC36-61C8-4053-A2AB-28E8370AADAF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55776" y="2564904"/>
            <a:ext cx="562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 smtClean="0">
                <a:solidFill>
                  <a:schemeClr val="bg1"/>
                </a:solidFill>
              </a:rPr>
              <a:t>Scholarships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E84C-F746-47E9-97B7-96CDBC4FFCDA}" type="datetime1">
              <a:rPr lang="de-DE" smtClean="0"/>
              <a:t>23.10.2018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CC36-61C8-4053-A2AB-28E8370AADAF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476250"/>
            <a:ext cx="83724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Political </a:t>
            </a:r>
            <a:r>
              <a:rPr lang="de-DE" dirty="0" err="1" smtClean="0"/>
              <a:t>foundations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CDU: Konrad-Adenauer-Stiftung</a:t>
            </a:r>
          </a:p>
          <a:p>
            <a:r>
              <a:rPr lang="de-DE" dirty="0" smtClean="0"/>
              <a:t>SPD: Friedrich-Ebert-Stiftung</a:t>
            </a:r>
          </a:p>
          <a:p>
            <a:r>
              <a:rPr lang="de-DE" dirty="0" smtClean="0"/>
              <a:t>Green Party: Heinrich-Böll-Stiftung</a:t>
            </a:r>
          </a:p>
          <a:p>
            <a:r>
              <a:rPr lang="de-DE" dirty="0"/>
              <a:t>FDP: Friedrich-Naumann-Stiftung für die Freiheit</a:t>
            </a:r>
            <a:endParaRPr lang="de-DE" dirty="0" smtClean="0"/>
          </a:p>
          <a:p>
            <a:r>
              <a:rPr lang="de-DE" dirty="0" smtClean="0"/>
              <a:t>Die Linke: Rosa-Luxemburg-Stiftung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5CAA-A0CA-4362-92FE-C3D3B78EC0D5}" type="datetime1">
              <a:rPr lang="de-DE" smtClean="0"/>
              <a:t>23.10.2018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436A-A35D-4911-9271-1C8E7B23BE2F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42910" y="86647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de-DE" sz="2800" b="1" dirty="0" err="1" smtClean="0">
                <a:solidFill>
                  <a:schemeClr val="bg1"/>
                </a:solidFill>
              </a:rPr>
              <a:t>Thank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you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very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much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for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attention</a:t>
            </a:r>
            <a:r>
              <a:rPr lang="de-DE" sz="2800" b="1" dirty="0" smtClean="0">
                <a:solidFill>
                  <a:schemeClr val="bg1"/>
                </a:solidFill>
              </a:rPr>
              <a:t>!</a:t>
            </a:r>
          </a:p>
          <a:p>
            <a:pPr algn="ctr" eaLnBrk="1" hangingPunct="1">
              <a:buFont typeface="Arial" charset="0"/>
              <a:buNone/>
            </a:pPr>
            <a:r>
              <a:rPr lang="de-DE" sz="2800" b="1" dirty="0" err="1" smtClean="0">
                <a:solidFill>
                  <a:schemeClr val="bg1"/>
                </a:solidFill>
              </a:rPr>
              <a:t>Enjoy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stay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79500" y="6551613"/>
            <a:ext cx="6300788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96"/>
            <a:ext cx="9144000" cy="386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...</a:t>
            </a:r>
          </a:p>
          <a:p>
            <a:pPr lvl="1"/>
            <a:r>
              <a:rPr lang="de-DE" dirty="0" smtClean="0"/>
              <a:t>Courses?</a:t>
            </a:r>
          </a:p>
          <a:p>
            <a:pPr lvl="1"/>
            <a:r>
              <a:rPr lang="de-DE" dirty="0" err="1" smtClean="0"/>
              <a:t>Regulations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Exams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Activities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2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2" y="0"/>
            <a:ext cx="7277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400" dirty="0" smtClean="0">
                <a:solidFill>
                  <a:schemeClr val="bg1"/>
                </a:solidFill>
              </a:rPr>
              <a:t>Courses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0659-2983-4024-919F-204E456B26DC}" type="datetime1">
              <a:rPr lang="de-DE" smtClean="0"/>
              <a:t>23.10.2018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Antonio Farfán-Vallespín   Master of Economics Program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087" y="-1"/>
            <a:ext cx="9341087" cy="544522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83568" y="2132856"/>
            <a:ext cx="3096344" cy="1512168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raesentation_Powerpoint">
  <a:themeElements>
    <a:clrScheme name="Uni_Praesentation_E1e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e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e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Uni_Praesentation_Powerpoint</Template>
  <TotalTime>0</TotalTime>
  <Words>1080</Words>
  <Application>Microsoft Office PowerPoint</Application>
  <PresentationFormat>Bildschirmpräsentation (4:3)</PresentationFormat>
  <Paragraphs>365</Paragraphs>
  <Slides>53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4" baseType="lpstr">
      <vt:lpstr>ＭＳ Ｐゴシック</vt:lpstr>
      <vt:lpstr>Arial</vt:lpstr>
      <vt:lpstr>Arial Narrow</vt:lpstr>
      <vt:lpstr>Calibri</vt:lpstr>
      <vt:lpstr>Geneva</vt:lpstr>
      <vt:lpstr>Tahoma</vt:lpstr>
      <vt:lpstr>Tahoma, Arial, Helvetica, sans-serif</vt:lpstr>
      <vt:lpstr>Times New Roman</vt:lpstr>
      <vt:lpstr>Wingdings</vt:lpstr>
      <vt:lpstr>Uni_Praesentation_Powerpoint</vt:lpstr>
      <vt:lpstr>Photo Editor Photo</vt:lpstr>
      <vt:lpstr> </vt:lpstr>
      <vt:lpstr>MEP Program Office &amp; Prüfungsamt </vt:lpstr>
      <vt:lpstr>My tasks</vt:lpstr>
      <vt:lpstr>MEP Professors / Academic Coordinators </vt:lpstr>
      <vt:lpstr>MEP Professors / Academic Coordinators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Structure of the program </vt:lpstr>
      <vt:lpstr>Two-years track</vt:lpstr>
      <vt:lpstr>Three-years track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to replace a mandatory course by an elective?</vt:lpstr>
      <vt:lpstr>PowerPoint-Präsentation</vt:lpstr>
      <vt:lpstr>PowerPoint-Präsentation</vt:lpstr>
      <vt:lpstr>PowerPoint-Präsentation</vt:lpstr>
      <vt:lpstr>PowerPoint-Präsentation</vt:lpstr>
      <vt:lpstr>Procedure of the master thesis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Where?</vt:lpstr>
      <vt:lpstr>PowerPoint-Präsentation</vt:lpstr>
      <vt:lpstr>Application</vt:lpstr>
      <vt:lpstr>Informationsbeschaffung</vt:lpstr>
      <vt:lpstr>PowerPoint-Präsentation</vt:lpstr>
      <vt:lpstr>PowerPoint-Präsentation</vt:lpstr>
      <vt:lpstr>Political foundations</vt:lpstr>
      <vt:lpstr>PowerPoint-Präsentation</vt:lpstr>
    </vt:vector>
  </TitlesOfParts>
  <Company>Universität Freiburg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International Office</dc:creator>
  <cp:lastModifiedBy>StudiendekanatIIII</cp:lastModifiedBy>
  <cp:revision>78</cp:revision>
  <cp:lastPrinted>2009-07-21T13:24:06Z</cp:lastPrinted>
  <dcterms:created xsi:type="dcterms:W3CDTF">2010-10-04T09:01:52Z</dcterms:created>
  <dcterms:modified xsi:type="dcterms:W3CDTF">2018-10-23T13:40:00Z</dcterms:modified>
</cp:coreProperties>
</file>