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80" r:id="rId5"/>
    <p:sldId id="279" r:id="rId6"/>
    <p:sldId id="261" r:id="rId7"/>
    <p:sldId id="262" r:id="rId8"/>
    <p:sldId id="263" r:id="rId9"/>
    <p:sldId id="264" r:id="rId10"/>
    <p:sldId id="281" r:id="rId11"/>
    <p:sldId id="284" r:id="rId12"/>
    <p:sldId id="285" r:id="rId13"/>
    <p:sldId id="265" r:id="rId14"/>
    <p:sldId id="294" r:id="rId15"/>
    <p:sldId id="299" r:id="rId16"/>
    <p:sldId id="269" r:id="rId17"/>
    <p:sldId id="270" r:id="rId18"/>
    <p:sldId id="272" r:id="rId19"/>
    <p:sldId id="287" r:id="rId20"/>
    <p:sldId id="290" r:id="rId21"/>
    <p:sldId id="296" r:id="rId22"/>
    <p:sldId id="274" r:id="rId23"/>
    <p:sldId id="282" r:id="rId24"/>
    <p:sldId id="293" r:id="rId25"/>
    <p:sldId id="292" r:id="rId26"/>
    <p:sldId id="298" r:id="rId27"/>
    <p:sldId id="295" r:id="rId28"/>
    <p:sldId id="301" r:id="rId29"/>
    <p:sldId id="278" r:id="rId30"/>
    <p:sldId id="297" r:id="rId31"/>
    <p:sldId id="300" r:id="rId32"/>
    <p:sldId id="275" r:id="rId3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6A59096-30E8-45A8-ABAC-026C37AA1DE7}" type="datetime1">
              <a:rPr lang="de-DE"/>
              <a:pPr>
                <a:defRPr/>
              </a:pPr>
              <a:t>27.03.2018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284422-ECF7-4B14-8690-FD7EB55066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977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8A3C567-BCE3-40BE-B658-F419B532C81D}" type="datetime1">
              <a:rPr lang="de-DE"/>
              <a:pPr>
                <a:defRPr/>
              </a:pPr>
              <a:t>27.03.2018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37F6B38-CA21-4BAD-9FD9-EFBCDE1DDB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318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i_PowerPoint-Titel_E1e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781300"/>
            <a:ext cx="7418388" cy="1800225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1268413"/>
            <a:ext cx="7418388" cy="13684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2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F364B-E1B2-411A-A28B-8092B0608C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43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73763" y="304800"/>
            <a:ext cx="1835150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35305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7945-7837-4754-8DE5-B415872F49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10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05401-D746-42A1-9A5D-62F56895CD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970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66D8-8B65-4E11-BBE9-88A6B864D6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0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48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1590A-761F-4380-B5E1-A9F2F2CB7C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337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CFF5-3EE8-4EF9-8AEF-81883C8D7C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63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E3B9A-F967-4183-B5A5-43A0AC1D2F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499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592B-247E-46EC-B959-6D9BDB316D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02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87891-A357-4B15-AF65-C229958629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54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33AF9-F635-472E-BBCC-70DFB657C02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38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Uni_PowerPoint-Master_E2_RGB_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</a:t>
            </a:r>
          </a:p>
          <a:p>
            <a:pPr lvl="2"/>
            <a:r>
              <a:rPr lang="de-DE" altLang="de-DE" smtClean="0"/>
              <a:t> 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313" y="6551613"/>
            <a:ext cx="598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9500" y="6551613"/>
            <a:ext cx="6300788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88225" y="6551613"/>
            <a:ext cx="420688" cy="234950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A669E1-4496-4AA5-8DDC-A1A3E95F77A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5903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.uni-freiburg.de/studium/formalia/beurlaubung/beurlaubung?set_language=d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uni-freiburg.de/vwl-international/kontakt-e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.uni-freiburg.de/studienbewerbung/austausch/euco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aster.econ.uni-freiburg.de/students/replacement-compulsory-course-for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pPr algn="r" eaLnBrk="1" hangingPunct="1"/>
            <a:r>
              <a:rPr lang="de-DE" altLang="de-DE" dirty="0" err="1" smtClean="0">
                <a:solidFill>
                  <a:srgbClr val="002060"/>
                </a:solidFill>
              </a:rPr>
              <a:t>Examination</a:t>
            </a:r>
            <a:r>
              <a:rPr lang="de-DE" altLang="de-DE" dirty="0" smtClean="0">
                <a:solidFill>
                  <a:srgbClr val="002060"/>
                </a:solidFill>
              </a:rPr>
              <a:t> Rules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de-DE" altLang="de-DE" dirty="0" err="1" smtClean="0">
                <a:solidFill>
                  <a:srgbClr val="002060"/>
                </a:solidFill>
              </a:rPr>
              <a:t>M.Sc</a:t>
            </a:r>
            <a:r>
              <a:rPr lang="de-DE" altLang="de-DE" dirty="0" smtClean="0">
                <a:solidFill>
                  <a:srgbClr val="002060"/>
                </a:solidFill>
              </a:rPr>
              <a:t>. Economics</a:t>
            </a:r>
          </a:p>
          <a:p>
            <a:pPr algn="r" eaLnBrk="1" hangingPunct="1">
              <a:buFontTx/>
              <a:buNone/>
            </a:pPr>
            <a:r>
              <a:rPr lang="de-DE" altLang="de-DE" dirty="0" err="1" smtClean="0">
                <a:solidFill>
                  <a:srgbClr val="002060"/>
                </a:solidFill>
              </a:rPr>
              <a:t>Intake</a:t>
            </a:r>
            <a:r>
              <a:rPr lang="de-DE" altLang="de-DE" dirty="0" smtClean="0">
                <a:solidFill>
                  <a:srgbClr val="002060"/>
                </a:solidFill>
              </a:rPr>
              <a:t> 2017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9" y="1124744"/>
            <a:ext cx="3774230" cy="272534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11560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Updated on March 27 2018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Procedure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of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master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thesis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002060"/>
                </a:solidFill>
              </a:rPr>
              <a:t>Find a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(on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own</a:t>
            </a:r>
            <a:r>
              <a:rPr lang="de-DE" sz="2600" dirty="0" smtClean="0">
                <a:solidFill>
                  <a:srgbClr val="00206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he </a:t>
            </a:r>
            <a:r>
              <a:rPr lang="de-DE" sz="2600" dirty="0" err="1" smtClean="0">
                <a:solidFill>
                  <a:srgbClr val="002060"/>
                </a:solidFill>
              </a:rPr>
              <a:t>agrees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marL="914400" lvl="1" indent="-514350"/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time </a:t>
            </a:r>
            <a:r>
              <a:rPr lang="de-DE" sz="2600" dirty="0" err="1" smtClean="0">
                <a:solidFill>
                  <a:srgbClr val="002060"/>
                </a:solidFill>
              </a:rPr>
              <a:t>constraint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this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phase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agree</a:t>
            </a:r>
            <a:r>
              <a:rPr lang="de-DE" sz="2600" dirty="0" smtClean="0">
                <a:solidFill>
                  <a:srgbClr val="002060"/>
                </a:solidFill>
              </a:rPr>
              <a:t> on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titel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title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914400" lvl="1" indent="-514350"/>
            <a:r>
              <a:rPr lang="de-DE" sz="2600" dirty="0" err="1" smtClean="0">
                <a:solidFill>
                  <a:srgbClr val="002060"/>
                </a:solidFill>
              </a:rPr>
              <a:t>Then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20 </a:t>
            </a:r>
            <a:r>
              <a:rPr lang="de-DE" sz="2600" dirty="0" err="1" smtClean="0">
                <a:solidFill>
                  <a:srgbClr val="002060"/>
                </a:solidFill>
              </a:rPr>
              <a:t>weeks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start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counting</a:t>
            </a:r>
            <a:r>
              <a:rPr lang="de-DE" sz="26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71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 err="1" smtClean="0">
                <a:solidFill>
                  <a:srgbClr val="FF0000"/>
                </a:solidFill>
              </a:rPr>
              <a:t>When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things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get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rough</a:t>
            </a:r>
            <a:r>
              <a:rPr lang="de-DE" dirty="0" smtClean="0">
                <a:solidFill>
                  <a:srgbClr val="FF0000"/>
                </a:solidFill>
              </a:rPr>
              <a:t>...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78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26" y="1268760"/>
            <a:ext cx="5686429" cy="499695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43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76096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Failed</a:t>
            </a:r>
            <a:r>
              <a:rPr lang="de-DE" sz="2600" dirty="0" smtClean="0">
                <a:solidFill>
                  <a:srgbClr val="002060"/>
                </a:solidFill>
              </a:rPr>
              <a:t>: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got</a:t>
            </a:r>
            <a:r>
              <a:rPr lang="de-DE" sz="2600" dirty="0" smtClean="0">
                <a:solidFill>
                  <a:srgbClr val="002060"/>
                </a:solidFill>
              </a:rPr>
              <a:t> 5.0 in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?!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can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repeat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three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times</a:t>
            </a:r>
            <a:r>
              <a:rPr lang="de-DE" sz="2000" dirty="0" smtClean="0">
                <a:solidFill>
                  <a:srgbClr val="002060"/>
                </a:solidFill>
              </a:rPr>
              <a:t> (1 + 3)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2060"/>
                </a:solidFill>
              </a:rPr>
              <a:t>	</a:t>
            </a:r>
            <a:r>
              <a:rPr lang="de-DE" sz="2000" dirty="0" smtClean="0">
                <a:solidFill>
                  <a:srgbClr val="002060"/>
                </a:solidFill>
              </a:rPr>
              <a:t>=&gt; </a:t>
            </a:r>
            <a:r>
              <a:rPr lang="de-DE" sz="2000" b="1" dirty="0" err="1" smtClean="0">
                <a:solidFill>
                  <a:srgbClr val="002060"/>
                </a:solidFill>
              </a:rPr>
              <a:t>If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fail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the</a:t>
            </a:r>
            <a:r>
              <a:rPr lang="de-DE" sz="2000" b="1" dirty="0" smtClean="0">
                <a:solidFill>
                  <a:srgbClr val="002060"/>
                </a:solidFill>
              </a:rPr>
              <a:t> 4th time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are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exmatriculated</a:t>
            </a:r>
            <a:endParaRPr lang="de-DE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Failure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smtClean="0">
                <a:solidFill>
                  <a:srgbClr val="002060"/>
                </a:solidFill>
              </a:rPr>
              <a:t>in </a:t>
            </a:r>
            <a:r>
              <a:rPr lang="de-DE" sz="2600" dirty="0" err="1" smtClean="0">
                <a:solidFill>
                  <a:srgbClr val="002060"/>
                </a:solidFill>
              </a:rPr>
              <a:t>seminars</a:t>
            </a:r>
            <a:r>
              <a:rPr lang="de-DE" sz="2600" dirty="0" smtClean="0">
                <a:solidFill>
                  <a:srgbClr val="002060"/>
                </a:solidFill>
              </a:rPr>
              <a:t>: </a:t>
            </a:r>
          </a:p>
          <a:p>
            <a:pPr marL="57150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sz="2000" dirty="0" smtClean="0">
                <a:solidFill>
                  <a:srgbClr val="002060"/>
                </a:solidFill>
              </a:rPr>
              <a:t>Can </a:t>
            </a:r>
            <a:r>
              <a:rPr lang="de-DE" sz="2000" dirty="0" err="1" smtClean="0">
                <a:solidFill>
                  <a:srgbClr val="002060"/>
                </a:solidFill>
              </a:rPr>
              <a:t>repeat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only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once</a:t>
            </a:r>
            <a:r>
              <a:rPr lang="de-DE" sz="2000" dirty="0" smtClean="0">
                <a:solidFill>
                  <a:srgbClr val="002060"/>
                </a:solidFill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</a:rPr>
              <a:t>usually</a:t>
            </a:r>
            <a:r>
              <a:rPr lang="de-DE" sz="2000" dirty="0" smtClean="0">
                <a:solidFill>
                  <a:srgbClr val="002060"/>
                </a:solidFill>
              </a:rPr>
              <a:t> after </a:t>
            </a:r>
            <a:r>
              <a:rPr lang="de-DE" sz="2000" dirty="0" err="1" smtClean="0">
                <a:solidFill>
                  <a:srgbClr val="002060"/>
                </a:solidFill>
              </a:rPr>
              <a:t>taking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seminar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again</a:t>
            </a:r>
            <a:endParaRPr lang="de-DE" sz="20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+mn-lt"/>
              </a:rPr>
              <a:t>Repetition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Exams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76096" cy="4751387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must </a:t>
            </a:r>
            <a:r>
              <a:rPr lang="de-DE" sz="2600" dirty="0" err="1" smtClean="0">
                <a:solidFill>
                  <a:srgbClr val="002060"/>
                </a:solidFill>
              </a:rPr>
              <a:t>acquire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i="1" u="sng" dirty="0" smtClean="0">
                <a:solidFill>
                  <a:srgbClr val="002060"/>
                </a:solidFill>
              </a:rPr>
              <a:t>at least </a:t>
            </a:r>
            <a:r>
              <a:rPr lang="de-DE" sz="2600" dirty="0" smtClean="0">
                <a:solidFill>
                  <a:srgbClr val="002060"/>
                </a:solidFill>
              </a:rPr>
              <a:t>30 ECTS after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first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year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endParaRPr lang="de-DE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1800"/>
              </a:spcBef>
            </a:pPr>
            <a:r>
              <a:rPr lang="de-DE" sz="2000" dirty="0" smtClean="0">
                <a:solidFill>
                  <a:srgbClr val="002060"/>
                </a:solidFill>
              </a:rPr>
              <a:t>First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WS + SS First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+ Retake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WS </a:t>
            </a:r>
            <a:r>
              <a:rPr lang="de-DE" sz="2000" dirty="0" err="1" smtClean="0">
                <a:solidFill>
                  <a:srgbClr val="002060"/>
                </a:solidFill>
              </a:rPr>
              <a:t>during</a:t>
            </a:r>
            <a:r>
              <a:rPr lang="de-DE" sz="2000" dirty="0" smtClean="0">
                <a:solidFill>
                  <a:srgbClr val="002060"/>
                </a:solidFill>
              </a:rPr>
              <a:t> SS</a:t>
            </a:r>
          </a:p>
          <a:p>
            <a:pPr lvl="1">
              <a:spcBef>
                <a:spcPts val="1800"/>
              </a:spcBef>
            </a:pPr>
            <a:r>
              <a:rPr lang="de-DE" sz="2000" dirty="0" err="1" smtClean="0">
                <a:solidFill>
                  <a:srgbClr val="002060"/>
                </a:solidFill>
              </a:rPr>
              <a:t>They</a:t>
            </a:r>
            <a:r>
              <a:rPr lang="de-DE" sz="2000" dirty="0" smtClean="0">
                <a:solidFill>
                  <a:srgbClr val="002060"/>
                </a:solidFill>
              </a:rPr>
              <a:t> do not </a:t>
            </a:r>
            <a:r>
              <a:rPr lang="de-DE" sz="2000" dirty="0" err="1" smtClean="0">
                <a:solidFill>
                  <a:srgbClr val="002060"/>
                </a:solidFill>
              </a:rPr>
              <a:t>need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be</a:t>
            </a:r>
            <a:r>
              <a:rPr lang="de-DE" sz="2000" dirty="0" smtClean="0">
                <a:solidFill>
                  <a:srgbClr val="002060"/>
                </a:solidFill>
              </a:rPr>
              <a:t> in </a:t>
            </a:r>
            <a:r>
              <a:rPr lang="de-DE" sz="2000" dirty="0" err="1" smtClean="0">
                <a:solidFill>
                  <a:srgbClr val="002060"/>
                </a:solidFill>
              </a:rPr>
              <a:t>mandatory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courses</a:t>
            </a:r>
            <a:r>
              <a:rPr lang="de-DE" sz="2000" dirty="0" smtClean="0">
                <a:solidFill>
                  <a:srgbClr val="002060"/>
                </a:solidFill>
              </a:rPr>
              <a:t>!!!</a:t>
            </a:r>
            <a:endParaRPr lang="de-DE" sz="20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pass at least </a:t>
            </a:r>
            <a:r>
              <a:rPr lang="de-DE" sz="2600" dirty="0" err="1" smtClean="0">
                <a:solidFill>
                  <a:srgbClr val="002060"/>
                </a:solidFill>
              </a:rPr>
              <a:t>one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seminar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graduate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directly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retake</a:t>
            </a: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z="3200" dirty="0" err="1">
                <a:solidFill>
                  <a:srgbClr val="FF0000"/>
                </a:solidFill>
                <a:latin typeface="+mn-lt"/>
              </a:rPr>
              <a:t>Important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8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04800"/>
            <a:ext cx="7416055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What if you are ill the day of the exam?</a:t>
            </a: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If </a:t>
            </a:r>
            <a:r>
              <a:rPr lang="en-US" sz="2400" dirty="0">
                <a:solidFill>
                  <a:srgbClr val="002060"/>
                </a:solidFill>
              </a:rPr>
              <a:t>you do not write an exam you get a 5,0 (Fail)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You should see a doctor immediately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Take a medical form*with you to be filled out by the doctor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Submit this medical certification within 3 days after the exam to </a:t>
            </a:r>
            <a:r>
              <a:rPr lang="en-US" sz="2400" dirty="0" err="1">
                <a:solidFill>
                  <a:srgbClr val="002060"/>
                </a:solidFill>
              </a:rPr>
              <a:t>Prüfungsamt</a:t>
            </a:r>
            <a:r>
              <a:rPr lang="en-US" sz="2400" dirty="0">
                <a:solidFill>
                  <a:srgbClr val="002060"/>
                </a:solidFill>
              </a:rPr>
              <a:t> (post box outside the door)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If approved, you will not get a 5,0, and it will not count for the 1+3 attempts rule.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61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Do not </a:t>
            </a:r>
            <a:r>
              <a:rPr lang="de-DE" sz="2600" dirty="0" err="1" smtClean="0">
                <a:solidFill>
                  <a:srgbClr val="002060"/>
                </a:solidFill>
              </a:rPr>
              <a:t>panic</a:t>
            </a:r>
            <a:r>
              <a:rPr lang="de-DE" sz="2600" dirty="0" smtClean="0">
                <a:solidFill>
                  <a:srgbClr val="002060"/>
                </a:solidFill>
              </a:rPr>
              <a:t>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Try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postpone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hysteria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later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date</a:t>
            </a:r>
            <a:r>
              <a:rPr lang="de-DE" sz="2600" dirty="0" smtClean="0">
                <a:solidFill>
                  <a:srgbClr val="00206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Do not </a:t>
            </a:r>
            <a:r>
              <a:rPr lang="de-DE" sz="2600" dirty="0" err="1" smtClean="0">
                <a:solidFill>
                  <a:srgbClr val="002060"/>
                </a:solidFill>
              </a:rPr>
              <a:t>stalk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professors</a:t>
            </a:r>
            <a:r>
              <a:rPr lang="de-DE" sz="2600" dirty="0" smtClean="0">
                <a:solidFill>
                  <a:srgbClr val="00206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u="sng" dirty="0" smtClean="0">
                <a:solidFill>
                  <a:srgbClr val="002060"/>
                </a:solidFill>
              </a:rPr>
              <a:t>BUT!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Feel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free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go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Prüfungsamt and to the MEP Coordinator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to ask for  advice and recommendations.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They will assist you in creation your own studying plan and strategy. </a:t>
            </a:r>
            <a:endParaRPr lang="de-DE" sz="2000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What if you had bad grades?</a:t>
            </a:r>
          </a:p>
        </p:txBody>
      </p:sp>
    </p:spTree>
    <p:extLst>
      <p:ext uri="{BB962C8B-B14F-4D97-AF65-F5344CB8AC3E}">
        <p14:creationId xmlns:p14="http://schemas.microsoft.com/office/powerpoint/2010/main" val="974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should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write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letter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dirty="0" smtClean="0">
                <a:solidFill>
                  <a:srgbClr val="002060"/>
                </a:solidFill>
              </a:rPr>
              <a:t> Board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give</a:t>
            </a:r>
            <a:r>
              <a:rPr lang="de-DE" sz="2600" dirty="0" smtClean="0">
                <a:solidFill>
                  <a:srgbClr val="002060"/>
                </a:solidFill>
              </a:rPr>
              <a:t> explicit </a:t>
            </a:r>
            <a:r>
              <a:rPr lang="de-DE" sz="2600" dirty="0" err="1" smtClean="0">
                <a:solidFill>
                  <a:srgbClr val="002060"/>
                </a:solidFill>
              </a:rPr>
              <a:t>explanations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about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situation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b="1" dirty="0" smtClean="0">
                <a:solidFill>
                  <a:srgbClr val="002060"/>
                </a:solidFill>
              </a:rPr>
              <a:t>Do </a:t>
            </a:r>
            <a:r>
              <a:rPr lang="de-DE" sz="2600" b="1" dirty="0" err="1" smtClean="0">
                <a:solidFill>
                  <a:srgbClr val="002060"/>
                </a:solidFill>
              </a:rPr>
              <a:t>it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before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the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exams</a:t>
            </a:r>
            <a:r>
              <a:rPr lang="de-DE" sz="2600" b="1" dirty="0" smtClean="0">
                <a:solidFill>
                  <a:srgbClr val="002060"/>
                </a:solidFill>
              </a:rPr>
              <a:t>!!!</a:t>
            </a:r>
          </a:p>
          <a:p>
            <a:pPr marL="0" indent="0" algn="ctr">
              <a:buNone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E.g. 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were</a:t>
            </a:r>
            <a:r>
              <a:rPr lang="de-DE" sz="2000" dirty="0" smtClean="0">
                <a:solidFill>
                  <a:srgbClr val="002060"/>
                </a:solidFill>
              </a:rPr>
              <a:t> sick (</a:t>
            </a:r>
            <a:r>
              <a:rPr lang="de-DE" sz="2000" dirty="0" err="1" smtClean="0">
                <a:solidFill>
                  <a:srgbClr val="002060"/>
                </a:solidFill>
              </a:rPr>
              <a:t>medical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certification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needed</a:t>
            </a:r>
            <a:r>
              <a:rPr lang="de-DE" sz="2000" dirty="0" smtClean="0">
                <a:solidFill>
                  <a:srgbClr val="002060"/>
                </a:solidFill>
              </a:rPr>
              <a:t>), </a:t>
            </a:r>
            <a:r>
              <a:rPr lang="de-DE" sz="2000" dirty="0" err="1" smtClean="0">
                <a:solidFill>
                  <a:srgbClr val="002060"/>
                </a:solidFill>
              </a:rPr>
              <a:t>family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resons</a:t>
            </a:r>
            <a:r>
              <a:rPr lang="de-DE" sz="2000" dirty="0" smtClean="0">
                <a:solidFill>
                  <a:srgbClr val="002060"/>
                </a:solidFill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</a:rPr>
              <a:t>psychological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reasons</a:t>
            </a:r>
            <a:r>
              <a:rPr lang="de-DE" sz="2000" dirty="0" smtClean="0">
                <a:solidFill>
                  <a:srgbClr val="002060"/>
                </a:solidFill>
              </a:rPr>
              <a:t> etc. </a:t>
            </a:r>
          </a:p>
          <a:p>
            <a:pPr marL="0" indent="0" algn="ctr">
              <a:buNone/>
            </a:pP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2" y="144000"/>
            <a:ext cx="7488063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What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if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you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get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into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trouble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during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the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semester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and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you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cannot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study</a:t>
            </a:r>
            <a:r>
              <a:rPr lang="de-DE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85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18</a:t>
            </a:fld>
            <a:endParaRPr lang="de-DE" alt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98923" y="1556792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endParaRPr lang="de-DE" sz="2400" kern="0" dirty="0" smtClean="0">
              <a:solidFill>
                <a:srgbClr val="002060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de-DE" sz="2600" kern="0" dirty="0" err="1" smtClean="0">
                <a:solidFill>
                  <a:srgbClr val="002060"/>
                </a:solidFill>
              </a:rPr>
              <a:t>If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have</a:t>
            </a:r>
            <a:r>
              <a:rPr lang="de-DE" sz="2600" kern="0" dirty="0" smtClean="0">
                <a:solidFill>
                  <a:srgbClr val="002060"/>
                </a:solidFill>
              </a:rPr>
              <a:t> a </a:t>
            </a:r>
            <a:r>
              <a:rPr lang="de-DE" sz="2600" kern="0" dirty="0" err="1" smtClean="0">
                <a:solidFill>
                  <a:srgbClr val="002060"/>
                </a:solidFill>
              </a:rPr>
              <a:t>diagnosed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learning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disability</a:t>
            </a:r>
            <a:r>
              <a:rPr lang="de-DE" sz="2600" kern="0" dirty="0" smtClean="0">
                <a:solidFill>
                  <a:srgbClr val="002060"/>
                </a:solidFill>
              </a:rPr>
              <a:t>..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de-DE" sz="2600" kern="0" dirty="0" err="1">
                <a:solidFill>
                  <a:srgbClr val="002060"/>
                </a:solidFill>
              </a:rPr>
              <a:t>Y</a:t>
            </a:r>
            <a:r>
              <a:rPr lang="de-DE" sz="2600" kern="0" dirty="0" err="1" smtClean="0">
                <a:solidFill>
                  <a:srgbClr val="002060"/>
                </a:solidFill>
              </a:rPr>
              <a:t>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can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apply</a:t>
            </a:r>
            <a:r>
              <a:rPr lang="de-DE" sz="2600" kern="0" dirty="0" smtClean="0">
                <a:solidFill>
                  <a:srgbClr val="002060"/>
                </a:solidFill>
              </a:rPr>
              <a:t> at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kern="0" dirty="0" smtClean="0">
                <a:solidFill>
                  <a:srgbClr val="002060"/>
                </a:solidFill>
              </a:rPr>
              <a:t> Office </a:t>
            </a:r>
            <a:r>
              <a:rPr lang="de-DE" sz="2600" kern="0" dirty="0" err="1" smtClean="0">
                <a:solidFill>
                  <a:srgbClr val="002060"/>
                </a:solidFill>
              </a:rPr>
              <a:t>and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obtain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some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special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treatment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to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compensate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disability</a:t>
            </a:r>
            <a:r>
              <a:rPr lang="de-DE" sz="2600" kern="0" dirty="0" smtClean="0">
                <a:solidFill>
                  <a:srgbClr val="002060"/>
                </a:solidFill>
              </a:rPr>
              <a:t>.</a:t>
            </a:r>
            <a:endParaRPr lang="de-DE" sz="2600" kern="0" dirty="0">
              <a:solidFill>
                <a:srgbClr val="00206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You have a learning disability? </a:t>
            </a:r>
          </a:p>
        </p:txBody>
      </p:sp>
    </p:spTree>
    <p:extLst>
      <p:ext uri="{BB962C8B-B14F-4D97-AF65-F5344CB8AC3E}">
        <p14:creationId xmlns:p14="http://schemas.microsoft.com/office/powerpoint/2010/main" val="41590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19</a:t>
            </a:fld>
            <a:endParaRPr lang="de-DE" alt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50114"/>
              </p:ext>
            </p:extLst>
          </p:nvPr>
        </p:nvGraphicFramePr>
        <p:xfrm>
          <a:off x="92075" y="92075"/>
          <a:ext cx="30083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Objekt-Manager-Shellobjekt" showAsIcon="1" r:id="rId3" imgW="3008880" imgH="527400" progId="Package">
                  <p:embed/>
                </p:oleObj>
              </mc:Choice>
              <mc:Fallback>
                <p:oleObj name="Objekt-Manager-Shellobjekt" showAsIcon="1" r:id="rId3" imgW="3008880" imgH="52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008313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821"/>
            <a:ext cx="9144000" cy="67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120 ECTS</a:t>
            </a:r>
          </a:p>
          <a:p>
            <a:pPr marL="0" indent="0" algn="ctr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Economic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Theory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Policy</a:t>
            </a:r>
            <a:r>
              <a:rPr lang="de-DE" sz="2600" dirty="0" smtClean="0">
                <a:solidFill>
                  <a:srgbClr val="002060"/>
                </a:solidFill>
              </a:rPr>
              <a:t>	  		30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Quantitative Economics			16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					  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Elective</a:t>
            </a:r>
            <a:r>
              <a:rPr lang="de-DE" sz="2600" dirty="0" smtClean="0">
                <a:solidFill>
                  <a:srgbClr val="002060"/>
                </a:solidFill>
              </a:rPr>
              <a:t> Courses				44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Internal: Minimum </a:t>
            </a:r>
            <a:r>
              <a:rPr lang="de-DE" sz="2000" dirty="0" smtClean="0">
                <a:solidFill>
                  <a:srgbClr val="002060"/>
                </a:solidFill>
              </a:rPr>
              <a:t>32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err="1" smtClean="0">
                <a:solidFill>
                  <a:srgbClr val="002060"/>
                </a:solidFill>
              </a:rPr>
              <a:t>External</a:t>
            </a:r>
            <a:r>
              <a:rPr lang="de-DE" sz="2000" dirty="0" smtClean="0">
                <a:solidFill>
                  <a:srgbClr val="002060"/>
                </a:solidFill>
              </a:rPr>
              <a:t>: Maximum </a:t>
            </a:r>
            <a:r>
              <a:rPr lang="de-DE" sz="2000" dirty="0" smtClean="0">
                <a:solidFill>
                  <a:srgbClr val="002060"/>
                </a:solidFill>
              </a:rPr>
              <a:t>12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Master Thesis					24 ECTS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7" name="Pfeil nach unten 6"/>
          <p:cNvSpPr/>
          <p:nvPr/>
        </p:nvSpPr>
        <p:spPr>
          <a:xfrm>
            <a:off x="4355976" y="2060848"/>
            <a:ext cx="288032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eaLnBrk="1" hangingPunct="1"/>
            <a:r>
              <a:rPr lang="de-DE" altLang="de-DE" sz="3200" dirty="0" err="1" smtClean="0">
                <a:solidFill>
                  <a:srgbClr val="FF0000"/>
                </a:solidFill>
                <a:latin typeface="+mn-lt"/>
              </a:rPr>
              <a:t>M.Sc</a:t>
            </a:r>
            <a:r>
              <a:rPr lang="de-DE" altLang="de-DE" sz="3200" dirty="0" smtClean="0">
                <a:solidFill>
                  <a:srgbClr val="FF0000"/>
                </a:solidFill>
                <a:latin typeface="+mn-lt"/>
              </a:rPr>
              <a:t>. Economics</a:t>
            </a:r>
            <a:br>
              <a:rPr lang="de-DE" altLang="de-DE" sz="3200" dirty="0" smtClean="0">
                <a:solidFill>
                  <a:srgbClr val="FF0000"/>
                </a:solidFill>
                <a:latin typeface="+mn-lt"/>
              </a:rPr>
            </a:br>
            <a:endParaRPr lang="de-DE" altLang="de-DE" sz="32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0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20</a:t>
            </a:fld>
            <a:endParaRPr lang="de-DE" alt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98923" y="1556792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got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exmatriculated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because</a:t>
            </a:r>
            <a:endParaRPr lang="de-DE" sz="2600" kern="0" dirty="0" smtClean="0">
              <a:solidFill>
                <a:srgbClr val="002060"/>
              </a:solidFill>
            </a:endParaRPr>
          </a:p>
          <a:p>
            <a:pPr lvl="1" defTabSz="914400"/>
            <a:r>
              <a:rPr lang="de-DE" sz="2000" kern="0" dirty="0" err="1" smtClean="0">
                <a:solidFill>
                  <a:srgbClr val="002060"/>
                </a:solidFill>
              </a:rPr>
              <a:t>Failed</a:t>
            </a:r>
            <a:r>
              <a:rPr lang="de-DE" sz="2000" kern="0" dirty="0" smtClean="0">
                <a:solidFill>
                  <a:srgbClr val="002060"/>
                </a:solidFill>
              </a:rPr>
              <a:t> an </a:t>
            </a:r>
            <a:r>
              <a:rPr lang="de-DE" sz="2000" kern="0" dirty="0" err="1" smtClean="0">
                <a:solidFill>
                  <a:srgbClr val="002060"/>
                </a:solidFill>
              </a:rPr>
              <a:t>exam</a:t>
            </a:r>
            <a:r>
              <a:rPr lang="de-DE" sz="2000" kern="0" dirty="0" smtClean="0">
                <a:solidFill>
                  <a:srgbClr val="002060"/>
                </a:solidFill>
              </a:rPr>
              <a:t> 4 </a:t>
            </a:r>
            <a:r>
              <a:rPr lang="de-DE" sz="2000" kern="0" dirty="0" err="1" smtClean="0">
                <a:solidFill>
                  <a:srgbClr val="002060"/>
                </a:solidFill>
              </a:rPr>
              <a:t>times</a:t>
            </a:r>
            <a:endParaRPr lang="de-DE" sz="2000" kern="0" dirty="0" smtClean="0">
              <a:solidFill>
                <a:srgbClr val="002060"/>
              </a:solidFill>
            </a:endParaRPr>
          </a:p>
          <a:p>
            <a:pPr lvl="1" defTabSz="914400"/>
            <a:r>
              <a:rPr lang="de-DE" sz="2000" kern="0" dirty="0" err="1" smtClean="0">
                <a:solidFill>
                  <a:srgbClr val="002060"/>
                </a:solidFill>
              </a:rPr>
              <a:t>Did</a:t>
            </a:r>
            <a:r>
              <a:rPr lang="de-DE" sz="2000" kern="0" dirty="0" smtClean="0">
                <a:solidFill>
                  <a:srgbClr val="002060"/>
                </a:solidFill>
              </a:rPr>
              <a:t> not </a:t>
            </a:r>
            <a:r>
              <a:rPr lang="de-DE" sz="2000" kern="0" dirty="0" err="1" smtClean="0">
                <a:solidFill>
                  <a:srgbClr val="002060"/>
                </a:solidFill>
              </a:rPr>
              <a:t>achieve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</a:t>
            </a:r>
            <a:r>
              <a:rPr lang="de-DE" sz="2000" kern="0" dirty="0" smtClean="0">
                <a:solidFill>
                  <a:srgbClr val="002060"/>
                </a:solidFill>
              </a:rPr>
              <a:t> 30 ECTS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first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year</a:t>
            </a:r>
            <a:endParaRPr lang="de-DE" sz="2000" kern="0" dirty="0" smtClean="0">
              <a:solidFill>
                <a:srgbClr val="002060"/>
              </a:solidFill>
            </a:endParaRPr>
          </a:p>
          <a:p>
            <a:pPr defTabSz="914400"/>
            <a:r>
              <a:rPr lang="de-DE" sz="2600" kern="0" dirty="0" err="1" smtClean="0">
                <a:solidFill>
                  <a:srgbClr val="002060"/>
                </a:solidFill>
              </a:rPr>
              <a:t>What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can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do?</a:t>
            </a:r>
          </a:p>
          <a:p>
            <a:pPr lvl="1" defTabSz="914400"/>
            <a:r>
              <a:rPr lang="de-DE" sz="2600" kern="0" dirty="0" err="1" smtClean="0">
                <a:solidFill>
                  <a:srgbClr val="002060"/>
                </a:solidFill>
              </a:rPr>
              <a:t>Ask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yourself</a:t>
            </a:r>
            <a:r>
              <a:rPr lang="de-DE" sz="2600" kern="0" dirty="0" smtClean="0">
                <a:solidFill>
                  <a:srgbClr val="002060"/>
                </a:solidFill>
              </a:rPr>
              <a:t>: Was </a:t>
            </a:r>
            <a:r>
              <a:rPr lang="de-DE" sz="2600" kern="0" dirty="0" err="1" smtClean="0">
                <a:solidFill>
                  <a:srgbClr val="002060"/>
                </a:solidFill>
              </a:rPr>
              <a:t>this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right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program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?</a:t>
            </a:r>
          </a:p>
          <a:p>
            <a:pPr lvl="1" defTabSz="914400"/>
            <a:r>
              <a:rPr lang="de-DE" sz="2600" kern="0" dirty="0" smtClean="0">
                <a:solidFill>
                  <a:srgbClr val="002060"/>
                </a:solidFill>
              </a:rPr>
              <a:t>Was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there</a:t>
            </a:r>
            <a:r>
              <a:rPr lang="de-DE" sz="2600" kern="0" dirty="0" smtClean="0">
                <a:solidFill>
                  <a:srgbClr val="002060"/>
                </a:solidFill>
              </a:rPr>
              <a:t> an </a:t>
            </a:r>
            <a:r>
              <a:rPr lang="de-DE" sz="2600" kern="0" dirty="0" err="1" smtClean="0">
                <a:solidFill>
                  <a:srgbClr val="002060"/>
                </a:solidFill>
              </a:rPr>
              <a:t>extraordinary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reason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lack </a:t>
            </a:r>
            <a:r>
              <a:rPr lang="de-DE" sz="2600" kern="0" dirty="0" err="1" smtClean="0">
                <a:solidFill>
                  <a:srgbClr val="002060"/>
                </a:solidFill>
              </a:rPr>
              <a:t>of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success</a:t>
            </a:r>
            <a:r>
              <a:rPr lang="de-DE" sz="2600" kern="0" dirty="0" smtClean="0">
                <a:solidFill>
                  <a:srgbClr val="002060"/>
                </a:solidFill>
              </a:rPr>
              <a:t>?</a:t>
            </a:r>
          </a:p>
          <a:p>
            <a:pPr lvl="2" defTabSz="914400"/>
            <a:r>
              <a:rPr lang="de-DE" sz="2000" kern="0" dirty="0" err="1" smtClean="0">
                <a:solidFill>
                  <a:srgbClr val="002060"/>
                </a:solidFill>
              </a:rPr>
              <a:t>Health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related</a:t>
            </a:r>
            <a:r>
              <a:rPr lang="de-DE" sz="2000" kern="0" dirty="0" smtClean="0">
                <a:solidFill>
                  <a:srgbClr val="002060"/>
                </a:solidFill>
              </a:rPr>
              <a:t>? Family stress? </a:t>
            </a:r>
          </a:p>
          <a:p>
            <a:pPr lvl="2" defTabSz="914400"/>
            <a:r>
              <a:rPr lang="de-DE" sz="2000" kern="0" dirty="0" err="1" smtClean="0">
                <a:solidFill>
                  <a:srgbClr val="002060"/>
                </a:solidFill>
              </a:rPr>
              <a:t>You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can</a:t>
            </a:r>
            <a:r>
              <a:rPr lang="de-DE" sz="2000" kern="0" dirty="0" smtClean="0">
                <a:solidFill>
                  <a:srgbClr val="002060"/>
                </a:solidFill>
              </a:rPr>
              <a:t> still </a:t>
            </a:r>
            <a:r>
              <a:rPr lang="de-DE" sz="2000" kern="0" dirty="0" err="1" smtClean="0">
                <a:solidFill>
                  <a:srgbClr val="002060"/>
                </a:solidFill>
              </a:rPr>
              <a:t>ask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for</a:t>
            </a:r>
            <a:r>
              <a:rPr lang="de-DE" sz="2000" kern="0" dirty="0" smtClean="0">
                <a:solidFill>
                  <a:srgbClr val="002060"/>
                </a:solidFill>
              </a:rPr>
              <a:t> a </a:t>
            </a:r>
            <a:r>
              <a:rPr lang="de-DE" sz="2000" kern="0" dirty="0" err="1" smtClean="0">
                <a:solidFill>
                  <a:srgbClr val="002060"/>
                </a:solidFill>
              </a:rPr>
              <a:t>second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chance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if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there</a:t>
            </a:r>
            <a:r>
              <a:rPr lang="de-DE" sz="2000" kern="0" dirty="0" smtClean="0">
                <a:solidFill>
                  <a:srgbClr val="002060"/>
                </a:solidFill>
              </a:rPr>
              <a:t> was an </a:t>
            </a:r>
            <a:r>
              <a:rPr lang="de-DE" sz="2000" kern="0" dirty="0" err="1" smtClean="0">
                <a:solidFill>
                  <a:srgbClr val="002060"/>
                </a:solidFill>
              </a:rPr>
              <a:t>extraordinary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reason</a:t>
            </a:r>
            <a:endParaRPr lang="de-DE" sz="2000" kern="0" dirty="0">
              <a:solidFill>
                <a:srgbClr val="002060"/>
              </a:solidFill>
            </a:endParaRPr>
          </a:p>
          <a:p>
            <a:pPr lvl="2" defTabSz="914400"/>
            <a:r>
              <a:rPr lang="de-DE" sz="2000" kern="0" dirty="0" smtClean="0">
                <a:solidFill>
                  <a:srgbClr val="002060"/>
                </a:solidFill>
              </a:rPr>
              <a:t>Cultural </a:t>
            </a:r>
            <a:r>
              <a:rPr lang="de-DE" sz="2000" kern="0" dirty="0" err="1" smtClean="0">
                <a:solidFill>
                  <a:srgbClr val="002060"/>
                </a:solidFill>
              </a:rPr>
              <a:t>adaptation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is</a:t>
            </a:r>
            <a:r>
              <a:rPr lang="de-DE" sz="2000" kern="0" dirty="0" smtClean="0">
                <a:solidFill>
                  <a:srgbClr val="002060"/>
                </a:solidFill>
              </a:rPr>
              <a:t> not </a:t>
            </a:r>
            <a:r>
              <a:rPr lang="de-DE" sz="2000" kern="0" dirty="0" err="1" smtClean="0">
                <a:solidFill>
                  <a:srgbClr val="002060"/>
                </a:solidFill>
              </a:rPr>
              <a:t>extraordinary</a:t>
            </a:r>
            <a:endParaRPr lang="de-DE" sz="2000" kern="0" dirty="0">
              <a:solidFill>
                <a:srgbClr val="00206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Disaster? </a:t>
            </a:r>
          </a:p>
        </p:txBody>
      </p:sp>
    </p:spTree>
    <p:extLst>
      <p:ext uri="{BB962C8B-B14F-4D97-AF65-F5344CB8AC3E}">
        <p14:creationId xmlns:p14="http://schemas.microsoft.com/office/powerpoint/2010/main" val="19537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Wanna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try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new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things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?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21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5899"/>
            <a:ext cx="6659066" cy="44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064127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Only possible after you have obtained your 30 ECTS the first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Send an email with your transcripts to the director of the desired profile explaining why you want to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Once the profile director agrees, go to the program coordinator for the official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You will then have to go to the IAO during the registration period (when you pay your fees for next semester).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Your change will be effective on the next semester.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22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Changing the profile</a:t>
            </a:r>
          </a:p>
        </p:txBody>
      </p:sp>
    </p:spTree>
    <p:extLst>
      <p:ext uri="{BB962C8B-B14F-4D97-AF65-F5344CB8AC3E}">
        <p14:creationId xmlns:p14="http://schemas.microsoft.com/office/powerpoint/2010/main" val="3095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Valid </a:t>
            </a:r>
            <a:r>
              <a:rPr lang="de-DE" sz="2400" dirty="0" err="1" smtClean="0">
                <a:solidFill>
                  <a:srgbClr val="002060"/>
                </a:solidFill>
              </a:rPr>
              <a:t>reason</a:t>
            </a:r>
            <a:r>
              <a:rPr lang="de-DE" sz="2400" dirty="0" smtClean="0">
                <a:solidFill>
                  <a:srgbClr val="002060"/>
                </a:solidFill>
              </a:rPr>
              <a:t>: </a:t>
            </a:r>
            <a:r>
              <a:rPr lang="de-DE" sz="2400" dirty="0" err="1" smtClean="0">
                <a:solidFill>
                  <a:srgbClr val="002060"/>
                </a:solidFill>
              </a:rPr>
              <a:t>sickness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internship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exchange</a:t>
            </a:r>
            <a:r>
              <a:rPr lang="de-DE" sz="2400" dirty="0" smtClean="0">
                <a:solidFill>
                  <a:srgbClr val="002060"/>
                </a:solidFill>
              </a:rPr>
              <a:t> 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Student </a:t>
            </a:r>
            <a:r>
              <a:rPr lang="de-DE" sz="2400" dirty="0" err="1" smtClean="0">
                <a:solidFill>
                  <a:srgbClr val="002060"/>
                </a:solidFill>
              </a:rPr>
              <a:t>status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kept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no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tuition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fees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except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for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registration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fees</a:t>
            </a:r>
            <a:r>
              <a:rPr lang="de-DE" sz="2400" dirty="0" smtClean="0">
                <a:solidFill>
                  <a:srgbClr val="002060"/>
                </a:solidFill>
              </a:rPr>
              <a:t> (155 EUR)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err="1" smtClean="0">
                <a:solidFill>
                  <a:srgbClr val="002060"/>
                </a:solidFill>
              </a:rPr>
              <a:t>You</a:t>
            </a:r>
            <a:r>
              <a:rPr lang="de-DE" sz="2400" dirty="0" smtClean="0">
                <a:solidFill>
                  <a:srgbClr val="002060"/>
                </a:solidFill>
              </a:rPr>
              <a:t> lose </a:t>
            </a:r>
            <a:r>
              <a:rPr lang="de-DE" sz="2400" dirty="0" err="1" smtClean="0">
                <a:solidFill>
                  <a:srgbClr val="002060"/>
                </a:solidFill>
              </a:rPr>
              <a:t>your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right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take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exams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semester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err="1" smtClean="0">
                <a:solidFill>
                  <a:srgbClr val="002060"/>
                </a:solidFill>
              </a:rPr>
              <a:t>Fill</a:t>
            </a:r>
            <a:r>
              <a:rPr lang="de-DE" sz="2400" dirty="0" smtClean="0">
                <a:solidFill>
                  <a:srgbClr val="002060"/>
                </a:solidFill>
              </a:rPr>
              <a:t> in </a:t>
            </a:r>
            <a:r>
              <a:rPr lang="de-DE" sz="2400" dirty="0" err="1" smtClean="0">
                <a:solidFill>
                  <a:srgbClr val="002060"/>
                </a:solidFill>
              </a:rPr>
              <a:t>this</a:t>
            </a:r>
            <a:r>
              <a:rPr lang="de-DE" sz="2400" dirty="0" smtClean="0">
                <a:solidFill>
                  <a:srgbClr val="002060"/>
                </a:solidFill>
              </a:rPr>
              <a:t> form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submit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IOS </a:t>
            </a:r>
            <a:r>
              <a:rPr lang="de-DE" sz="2400" dirty="0" err="1" smtClean="0">
                <a:solidFill>
                  <a:srgbClr val="002060"/>
                </a:solidFill>
              </a:rPr>
              <a:t>during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registration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period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1400" u="sng" dirty="0" smtClean="0">
                <a:solidFill>
                  <a:srgbClr val="002060"/>
                </a:solidFill>
              </a:rPr>
              <a:t>http</a:t>
            </a:r>
            <a:r>
              <a:rPr lang="de-DE" sz="1400" u="sng" dirty="0">
                <a:solidFill>
                  <a:srgbClr val="002060"/>
                </a:solidFill>
              </a:rPr>
              <a:t>://www.studium.uni-freiburg.de/documents/container/studierendensekretariat/beurlaubung.pdf</a:t>
            </a:r>
            <a:endParaRPr lang="de-DE" sz="1050" u="sng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Max 2 </a:t>
            </a:r>
            <a:r>
              <a:rPr lang="de-DE" sz="2400" dirty="0" err="1" smtClean="0">
                <a:solidFill>
                  <a:srgbClr val="002060"/>
                </a:solidFill>
              </a:rPr>
              <a:t>periods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More </a:t>
            </a:r>
            <a:r>
              <a:rPr lang="de-DE" sz="2400" dirty="0" err="1" smtClean="0">
                <a:solidFill>
                  <a:srgbClr val="002060"/>
                </a:solidFill>
              </a:rPr>
              <a:t>infos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1400" u="sng" dirty="0">
                <a:solidFill>
                  <a:srgbClr val="002060"/>
                </a:solidFill>
                <a:hlinkClick r:id="rId2"/>
              </a:rPr>
              <a:t>http://www.studium.uni-freiburg.de/studium/formalia/beurlaubung/beurlaubung?set_language=de</a:t>
            </a:r>
            <a:endParaRPr lang="de-DE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4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www.master.uni-freiburg.de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23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Semester off</a:t>
            </a:r>
          </a:p>
        </p:txBody>
      </p:sp>
    </p:spTree>
    <p:extLst>
      <p:ext uri="{BB962C8B-B14F-4D97-AF65-F5344CB8AC3E}">
        <p14:creationId xmlns:p14="http://schemas.microsoft.com/office/powerpoint/2010/main" val="536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>
                <a:solidFill>
                  <a:srgbClr val="FF0000"/>
                </a:solidFill>
                <a:latin typeface="+mn-lt"/>
              </a:rPr>
              <a:t>Going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Abroad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?</a:t>
            </a:r>
            <a:br>
              <a:rPr lang="de-DE" sz="3200" dirty="0">
                <a:solidFill>
                  <a:srgbClr val="FF0000"/>
                </a:solidFill>
                <a:latin typeface="+mn-lt"/>
              </a:rPr>
            </a:b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24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407865"/>
            <a:ext cx="7272039" cy="48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144000"/>
            <a:ext cx="7488063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International Program Office of the Department of Economics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875"/>
            <a:ext cx="7340600" cy="4751387"/>
          </a:xfrm>
        </p:spPr>
        <p:txBody>
          <a:bodyPr/>
          <a:lstStyle/>
          <a:p>
            <a:pPr marL="0" indent="0">
              <a:buNone/>
            </a:pPr>
            <a:endParaRPr lang="de-DE" sz="1600" dirty="0" smtClean="0">
              <a:hlinkClick r:id="rId2"/>
            </a:endParaRPr>
          </a:p>
          <a:p>
            <a:pPr marL="0" indent="0" algn="ctr">
              <a:buNone/>
            </a:pPr>
            <a:r>
              <a:rPr lang="de-DE" sz="1600" dirty="0" smtClean="0">
                <a:hlinkClick r:id="rId2"/>
              </a:rPr>
              <a:t>https</a:t>
            </a:r>
            <a:r>
              <a:rPr lang="de-DE" sz="1600" dirty="0">
                <a:hlinkClick r:id="rId2"/>
              </a:rPr>
              <a:t>://</a:t>
            </a:r>
            <a:r>
              <a:rPr lang="de-DE" sz="1600" dirty="0" smtClean="0">
                <a:hlinkClick r:id="rId2"/>
              </a:rPr>
              <a:t>portal.uni-freiburg.de/vwl-international/kontakt-en</a:t>
            </a:r>
            <a:endParaRPr lang="de-DE" sz="16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800" b="1" dirty="0" err="1" smtClean="0">
                <a:solidFill>
                  <a:srgbClr val="002060"/>
                </a:solidFill>
              </a:rPr>
              <a:t>Coordinator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b="1" dirty="0">
                <a:solidFill>
                  <a:srgbClr val="002060"/>
                </a:solidFill>
              </a:rPr>
              <a:t>ERASMUS &amp; </a:t>
            </a:r>
            <a:r>
              <a:rPr lang="de-DE" sz="1800" b="1" dirty="0" err="1">
                <a:solidFill>
                  <a:srgbClr val="002060"/>
                </a:solidFill>
              </a:rPr>
              <a:t>Internships</a:t>
            </a:r>
            <a:r>
              <a:rPr lang="de-DE" sz="1800" b="1" dirty="0">
                <a:solidFill>
                  <a:srgbClr val="002060"/>
                </a:solidFill>
              </a:rPr>
              <a:t> </a:t>
            </a:r>
            <a:r>
              <a:rPr lang="de-DE" sz="1800" b="1" dirty="0" err="1">
                <a:solidFill>
                  <a:srgbClr val="002060"/>
                </a:solidFill>
              </a:rPr>
              <a:t>abroad</a:t>
            </a:r>
            <a:r>
              <a:rPr lang="de-DE" sz="1800" b="1" dirty="0" smtClean="0">
                <a:solidFill>
                  <a:srgbClr val="002060"/>
                </a:solidFill>
              </a:rPr>
              <a:t>:  </a:t>
            </a:r>
            <a:r>
              <a:rPr lang="de-DE" sz="1800" b="1" dirty="0">
                <a:solidFill>
                  <a:srgbClr val="002060"/>
                </a:solidFill>
              </a:rPr>
              <a:t>Dr. Steffen </a:t>
            </a:r>
            <a:r>
              <a:rPr lang="de-DE" sz="1800" b="1" dirty="0" smtClean="0">
                <a:solidFill>
                  <a:srgbClr val="002060"/>
                </a:solidFill>
              </a:rPr>
              <a:t>Minter</a:t>
            </a:r>
            <a:r>
              <a:rPr lang="de-DE" sz="18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de-DE" sz="1600" dirty="0" err="1">
                <a:solidFill>
                  <a:srgbClr val="002060"/>
                </a:solidFill>
              </a:rPr>
              <a:t>Consultation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hour</a:t>
            </a:r>
            <a:r>
              <a:rPr lang="de-DE" sz="1600" dirty="0">
                <a:solidFill>
                  <a:srgbClr val="002060"/>
                </a:solidFill>
              </a:rPr>
              <a:t>:</a:t>
            </a:r>
          </a:p>
          <a:p>
            <a:r>
              <a:rPr lang="de-DE" sz="1600" i="1" dirty="0" err="1">
                <a:solidFill>
                  <a:srgbClr val="002060"/>
                </a:solidFill>
              </a:rPr>
              <a:t>During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the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semester</a:t>
            </a:r>
            <a:r>
              <a:rPr lang="de-DE" sz="1600" i="1" dirty="0">
                <a:solidFill>
                  <a:srgbClr val="002060"/>
                </a:solidFill>
              </a:rPr>
              <a:t>: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Wednesday</a:t>
            </a:r>
            <a:r>
              <a:rPr lang="de-DE" sz="1600" dirty="0">
                <a:solidFill>
                  <a:srgbClr val="002060"/>
                </a:solidFill>
              </a:rPr>
              <a:t> 3 - 4pm at Schreiberstraße 20, 4th </a:t>
            </a:r>
            <a:r>
              <a:rPr lang="de-DE" sz="1600" dirty="0" err="1" smtClean="0">
                <a:solidFill>
                  <a:srgbClr val="002060"/>
                </a:solidFill>
              </a:rPr>
              <a:t>floor</a:t>
            </a:r>
            <a:endParaRPr lang="de-DE" sz="1600" dirty="0" smtClean="0">
              <a:solidFill>
                <a:srgbClr val="002060"/>
              </a:solidFill>
            </a:endParaRPr>
          </a:p>
          <a:p>
            <a:r>
              <a:rPr lang="de-DE" sz="1600" i="1" dirty="0">
                <a:solidFill>
                  <a:srgbClr val="002060"/>
                </a:solidFill>
              </a:rPr>
              <a:t>Non-</a:t>
            </a:r>
            <a:r>
              <a:rPr lang="de-DE" sz="1600" i="1" dirty="0" err="1">
                <a:solidFill>
                  <a:srgbClr val="002060"/>
                </a:solidFill>
              </a:rPr>
              <a:t>lecture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period</a:t>
            </a:r>
            <a:r>
              <a:rPr lang="de-DE" sz="1600" i="1" dirty="0">
                <a:solidFill>
                  <a:srgbClr val="002060"/>
                </a:solidFill>
              </a:rPr>
              <a:t>: </a:t>
            </a:r>
            <a:r>
              <a:rPr lang="de-DE" sz="1600" dirty="0" err="1">
                <a:solidFill>
                  <a:srgbClr val="002060"/>
                </a:solidFill>
              </a:rPr>
              <a:t>only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by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agreement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 smtClean="0">
                <a:solidFill>
                  <a:srgbClr val="002060"/>
                </a:solidFill>
              </a:rPr>
              <a:t>E-Mail</a:t>
            </a:r>
            <a:r>
              <a:rPr lang="de-DE" sz="1600" dirty="0">
                <a:solidFill>
                  <a:srgbClr val="002060"/>
                </a:solidFill>
              </a:rPr>
              <a:t>: steffen.minter@vwl.uni-freiburg.de</a:t>
            </a:r>
          </a:p>
          <a:p>
            <a:pPr marL="0" indent="0">
              <a:buNone/>
            </a:pPr>
            <a:r>
              <a:rPr lang="de-DE" sz="1400" dirty="0" smtClean="0">
                <a:solidFill>
                  <a:srgbClr val="002060"/>
                </a:solidFill>
              </a:rPr>
              <a:t>		</a:t>
            </a:r>
            <a:endParaRPr lang="de-DE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Coordinator for Non-European Faculty Partnerships:</a:t>
            </a:r>
          </a:p>
          <a:p>
            <a:r>
              <a:rPr lang="de-DE" sz="1600" dirty="0" err="1" smtClean="0">
                <a:solidFill>
                  <a:srgbClr val="002060"/>
                </a:solidFill>
              </a:rPr>
              <a:t>Mrs</a:t>
            </a:r>
            <a:r>
              <a:rPr lang="de-DE" sz="1600" dirty="0" err="1">
                <a:solidFill>
                  <a:srgbClr val="002060"/>
                </a:solidFill>
              </a:rPr>
              <a:t>.</a:t>
            </a:r>
            <a:r>
              <a:rPr lang="de-DE" sz="1600" b="1" dirty="0">
                <a:solidFill>
                  <a:srgbClr val="002060"/>
                </a:solidFill>
              </a:rPr>
              <a:t> Gabriele </a:t>
            </a:r>
            <a:r>
              <a:rPr lang="de-DE" sz="1600" b="1" dirty="0" err="1">
                <a:solidFill>
                  <a:srgbClr val="002060"/>
                </a:solidFill>
              </a:rPr>
              <a:t>Rothardt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E-Mail</a:t>
            </a:r>
            <a:r>
              <a:rPr lang="en-US" sz="1600" dirty="0">
                <a:solidFill>
                  <a:srgbClr val="002060"/>
                </a:solidFill>
              </a:rPr>
              <a:t>: international@vwl.uni-freiburg.de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Consultation </a:t>
            </a:r>
            <a:r>
              <a:rPr lang="en-US" sz="1600" dirty="0">
                <a:solidFill>
                  <a:srgbClr val="002060"/>
                </a:solidFill>
              </a:rPr>
              <a:t>hours: Mo-Fr 9:30 - 11:30 am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78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Check EUCOR!</a:t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1800" dirty="0" smtClean="0">
                <a:hlinkClick r:id="rId2"/>
              </a:rPr>
              <a:t>http</a:t>
            </a:r>
            <a:r>
              <a:rPr lang="de-DE" sz="1800" dirty="0">
                <a:hlinkClick r:id="rId2"/>
              </a:rPr>
              <a:t>://</a:t>
            </a:r>
            <a:r>
              <a:rPr lang="de-DE" sz="1800" dirty="0" smtClean="0">
                <a:hlinkClick r:id="rId2"/>
              </a:rPr>
              <a:t>www.studium.uni-freiburg.de/studienbewerbung/austausch/eucor</a:t>
            </a:r>
            <a:endParaRPr lang="de-DE" sz="1800" dirty="0" smtClean="0"/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600" dirty="0" smtClean="0">
                <a:solidFill>
                  <a:srgbClr val="002060"/>
                </a:solidFill>
              </a:rPr>
              <a:t>You can attend courses in Basel, Karlsruhe, </a:t>
            </a:r>
            <a:r>
              <a:rPr lang="en-US" sz="2600" dirty="0" err="1" smtClean="0">
                <a:solidFill>
                  <a:srgbClr val="002060"/>
                </a:solidFill>
              </a:rPr>
              <a:t>Strassbourg</a:t>
            </a:r>
            <a:r>
              <a:rPr lang="en-US" sz="2600" dirty="0" smtClean="0">
                <a:solidFill>
                  <a:srgbClr val="002060"/>
                </a:solidFill>
              </a:rPr>
              <a:t>, and Mulhouse-Colmar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They offer many courses in English!!!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(Relatively) easy acknowledgement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You can get reimbursements!!!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Pay attention to the different starting time and registration requirements!!!</a:t>
            </a:r>
            <a:endParaRPr lang="de-DE" sz="2600" dirty="0" smtClean="0"/>
          </a:p>
          <a:p>
            <a:pPr lvl="1"/>
            <a:r>
              <a:rPr lang="de-DE" sz="6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15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2060"/>
                </a:solidFill>
              </a:rPr>
              <a:t>Fill in special form from our website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2060"/>
                </a:solidFill>
              </a:rPr>
              <a:t>Present it to your profile director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2060"/>
                </a:solidFill>
              </a:rPr>
              <a:t>He will decide on whether it can be acknowledged or not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2060"/>
                </a:solidFill>
              </a:rPr>
              <a:t>Master courses from Economics from recognized Universities should have no problems being acknowledged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27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144000"/>
            <a:ext cx="7416056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Acknowledgement of courses from other Universities</a:t>
            </a:r>
          </a:p>
        </p:txBody>
      </p:sp>
    </p:spTree>
    <p:extLst>
      <p:ext uri="{BB962C8B-B14F-4D97-AF65-F5344CB8AC3E}">
        <p14:creationId xmlns:p14="http://schemas.microsoft.com/office/powerpoint/2010/main" val="32321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28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7" y="1398651"/>
            <a:ext cx="7151687" cy="49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10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The </a:t>
            </a:r>
            <a:r>
              <a:rPr lang="de-DE" sz="2600" dirty="0" err="1" smtClean="0">
                <a:solidFill>
                  <a:srgbClr val="002060"/>
                </a:solidFill>
              </a:rPr>
              <a:t>overall</a:t>
            </a:r>
            <a:r>
              <a:rPr lang="de-DE" sz="2600" dirty="0" smtClean="0">
                <a:solidFill>
                  <a:srgbClr val="002060"/>
                </a:solidFill>
              </a:rPr>
              <a:t> grade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calculated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weighted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mean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individual </a:t>
            </a:r>
            <a:r>
              <a:rPr lang="de-DE" sz="2600" dirty="0" err="1" smtClean="0">
                <a:solidFill>
                  <a:srgbClr val="002060"/>
                </a:solidFill>
              </a:rPr>
              <a:t>module</a:t>
            </a:r>
            <a:r>
              <a:rPr lang="de-DE" sz="2600" dirty="0" smtClean="0">
                <a:solidFill>
                  <a:srgbClr val="002060"/>
                </a:solidFill>
              </a:rPr>
              <a:t> grades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grade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5.0 </a:t>
            </a:r>
            <a:r>
              <a:rPr lang="de-DE" sz="2600" dirty="0" err="1" smtClean="0">
                <a:solidFill>
                  <a:srgbClr val="002060"/>
                </a:solidFill>
              </a:rPr>
              <a:t>are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taken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into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account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average</a:t>
            </a:r>
            <a:r>
              <a:rPr lang="de-DE" sz="2600" dirty="0" smtClean="0">
                <a:solidFill>
                  <a:srgbClr val="002060"/>
                </a:solidFill>
              </a:rPr>
              <a:t> grade.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cannot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retake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exams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to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improve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your</a:t>
            </a:r>
            <a:r>
              <a:rPr lang="de-DE" sz="2600" dirty="0">
                <a:solidFill>
                  <a:srgbClr val="002060"/>
                </a:solidFill>
              </a:rPr>
              <a:t> grade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29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Average grade</a:t>
            </a:r>
          </a:p>
        </p:txBody>
      </p:sp>
    </p:spTree>
    <p:extLst>
      <p:ext uri="{BB962C8B-B14F-4D97-AF65-F5344CB8AC3E}">
        <p14:creationId xmlns:p14="http://schemas.microsoft.com/office/powerpoint/2010/main" val="16231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20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EPPC (6 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</a:rPr>
              <a:t>must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at least </a:t>
            </a:r>
            <a:r>
              <a:rPr lang="de-DE" sz="2000" b="1" dirty="0" smtClean="0">
                <a:solidFill>
                  <a:srgbClr val="002060"/>
                </a:solidFill>
              </a:rPr>
              <a:t>24 ECTS</a:t>
            </a:r>
            <a:r>
              <a:rPr lang="de-DE" sz="2000" dirty="0" smtClean="0">
                <a:solidFill>
                  <a:srgbClr val="002060"/>
                </a:solidFill>
              </a:rPr>
              <a:t> out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30 ECTS</a:t>
            </a:r>
            <a:endParaRPr lang="de-DE" sz="18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8" name="Geschweifte Klammer rechts 7"/>
          <p:cNvSpPr/>
          <p:nvPr/>
        </p:nvSpPr>
        <p:spPr>
          <a:xfrm>
            <a:off x="5796136" y="1772816"/>
            <a:ext cx="1512168" cy="2880320"/>
          </a:xfrm>
          <a:prstGeom prst="rightBrace">
            <a:avLst>
              <a:gd name="adj1" fmla="val 8333"/>
              <a:gd name="adj2" fmla="val 51433"/>
            </a:avLst>
          </a:prstGeom>
          <a:noFill/>
          <a:ln w="190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380312" y="2996952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2060"/>
                </a:solidFill>
              </a:rPr>
              <a:t>30 ECTS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8000" y="306000"/>
            <a:ext cx="5278625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  <a:latin typeface="+mn-lt"/>
              </a:rPr>
              <a:t>Economic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Theory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and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Policy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4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courses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appear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trancripts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with</a:t>
            </a:r>
            <a:r>
              <a:rPr lang="de-DE" sz="2600" dirty="0" smtClean="0">
                <a:solidFill>
                  <a:srgbClr val="002060"/>
                </a:solidFill>
              </a:rPr>
              <a:t> a 5,0 (</a:t>
            </a:r>
            <a:r>
              <a:rPr lang="de-DE" sz="2600" dirty="0" err="1" smtClean="0">
                <a:solidFill>
                  <a:srgbClr val="002060"/>
                </a:solidFill>
              </a:rPr>
              <a:t>fail</a:t>
            </a:r>
            <a:r>
              <a:rPr lang="de-DE" sz="26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pass an </a:t>
            </a:r>
            <a:r>
              <a:rPr lang="de-DE" sz="2600" dirty="0" err="1">
                <a:solidFill>
                  <a:srgbClr val="002060"/>
                </a:solidFill>
              </a:rPr>
              <a:t>exam</a:t>
            </a:r>
            <a:r>
              <a:rPr lang="de-DE" sz="2600" dirty="0">
                <a:solidFill>
                  <a:srgbClr val="002060"/>
                </a:solidFill>
              </a:rPr>
              <a:t>, </a:t>
            </a:r>
            <a:r>
              <a:rPr lang="de-DE" sz="2600" dirty="0" err="1">
                <a:solidFill>
                  <a:srgbClr val="002060"/>
                </a:solidFill>
              </a:rPr>
              <a:t>your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previous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failed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attempts</a:t>
            </a:r>
            <a:r>
              <a:rPr lang="de-DE" sz="2600" dirty="0">
                <a:solidFill>
                  <a:srgbClr val="002060"/>
                </a:solidFill>
              </a:rPr>
              <a:t> do not </a:t>
            </a:r>
            <a:r>
              <a:rPr lang="de-DE" sz="2600" dirty="0" err="1">
                <a:solidFill>
                  <a:srgbClr val="002060"/>
                </a:solidFill>
              </a:rPr>
              <a:t>appear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smtClean="0">
                <a:solidFill>
                  <a:srgbClr val="002060"/>
                </a:solidFill>
              </a:rPr>
              <a:t>in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transcripts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can</a:t>
            </a:r>
            <a:r>
              <a:rPr lang="de-DE" sz="2600" dirty="0">
                <a:solidFill>
                  <a:srgbClr val="002060"/>
                </a:solidFill>
              </a:rPr>
              <a:t> also </a:t>
            </a:r>
            <a:r>
              <a:rPr lang="de-DE" sz="2600" dirty="0" err="1">
                <a:solidFill>
                  <a:srgbClr val="002060"/>
                </a:solidFill>
              </a:rPr>
              <a:t>get</a:t>
            </a:r>
            <a:r>
              <a:rPr lang="de-DE" sz="2600" dirty="0">
                <a:solidFill>
                  <a:srgbClr val="002060"/>
                </a:solidFill>
              </a:rPr>
              <a:t> a </a:t>
            </a:r>
            <a:r>
              <a:rPr lang="de-DE" sz="2600" dirty="0" err="1">
                <a:solidFill>
                  <a:srgbClr val="002060"/>
                </a:solidFill>
              </a:rPr>
              <a:t>transcript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with</a:t>
            </a:r>
            <a:r>
              <a:rPr lang="de-DE" sz="2600" dirty="0" smtClean="0">
                <a:solidFill>
                  <a:srgbClr val="002060"/>
                </a:solidFill>
              </a:rPr>
              <a:t> just </a:t>
            </a:r>
            <a:r>
              <a:rPr lang="de-DE" sz="2600" dirty="0" err="1">
                <a:solidFill>
                  <a:srgbClr val="002060"/>
                </a:solidFill>
              </a:rPr>
              <a:t>passed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>
                <a:solidFill>
                  <a:srgbClr val="002060"/>
                </a:solidFill>
              </a:rPr>
              <a:t>(</a:t>
            </a:r>
            <a:r>
              <a:rPr lang="de-DE" sz="2600" dirty="0" err="1">
                <a:solidFill>
                  <a:srgbClr val="002060"/>
                </a:solidFill>
              </a:rPr>
              <a:t>no</a:t>
            </a:r>
            <a:r>
              <a:rPr lang="de-DE" sz="2600" dirty="0">
                <a:solidFill>
                  <a:srgbClr val="002060"/>
                </a:solidFill>
              </a:rPr>
              <a:t> 5.0) </a:t>
            </a:r>
            <a:r>
              <a:rPr lang="de-DE" sz="2600" dirty="0" err="1">
                <a:solidFill>
                  <a:srgbClr val="002060"/>
                </a:solidFill>
              </a:rPr>
              <a:t>from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the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Coordinator</a:t>
            </a:r>
            <a:r>
              <a:rPr lang="de-DE" sz="2600" dirty="0">
                <a:solidFill>
                  <a:srgbClr val="002060"/>
                </a:solidFill>
              </a:rPr>
              <a:t>. 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30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Transcripts</a:t>
            </a:r>
          </a:p>
        </p:txBody>
      </p:sp>
    </p:spTree>
    <p:extLst>
      <p:ext uri="{BB962C8B-B14F-4D97-AF65-F5344CB8AC3E}">
        <p14:creationId xmlns:p14="http://schemas.microsoft.com/office/powerpoint/2010/main" val="5292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It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possible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repeat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passed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If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aim</a:t>
            </a:r>
            <a:r>
              <a:rPr lang="de-DE" sz="2600" dirty="0" smtClean="0">
                <a:solidFill>
                  <a:srgbClr val="002060"/>
                </a:solidFill>
              </a:rPr>
              <a:t> at </a:t>
            </a:r>
            <a:r>
              <a:rPr lang="de-DE" sz="2600" dirty="0" err="1" smtClean="0">
                <a:solidFill>
                  <a:srgbClr val="002060"/>
                </a:solidFill>
              </a:rPr>
              <a:t>having</a:t>
            </a:r>
            <a:r>
              <a:rPr lang="de-DE" sz="2600" dirty="0" smtClean="0">
                <a:solidFill>
                  <a:srgbClr val="002060"/>
                </a:solidFill>
              </a:rPr>
              <a:t> top grades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feel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that</a:t>
            </a:r>
            <a:r>
              <a:rPr lang="de-DE" sz="2600" dirty="0" smtClean="0">
                <a:solidFill>
                  <a:srgbClr val="002060"/>
                </a:solidFill>
              </a:rPr>
              <a:t> an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going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well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always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cross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err="1" smtClean="0">
                <a:solidFill>
                  <a:srgbClr val="002060"/>
                </a:solidFill>
              </a:rPr>
              <a:t>It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be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failed</a:t>
            </a:r>
            <a:r>
              <a:rPr lang="de-DE" sz="2000" dirty="0" smtClean="0">
                <a:solidFill>
                  <a:srgbClr val="002060"/>
                </a:solidFill>
              </a:rPr>
              <a:t>, but 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more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chances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top grade.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While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still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open </a:t>
            </a:r>
            <a:r>
              <a:rPr lang="de-DE" sz="2600" dirty="0" err="1" smtClean="0">
                <a:solidFill>
                  <a:srgbClr val="002060"/>
                </a:solidFill>
              </a:rPr>
              <a:t>electives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more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those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need</a:t>
            </a:r>
            <a:r>
              <a:rPr lang="de-DE" sz="2600" dirty="0" smtClean="0">
                <a:solidFill>
                  <a:srgbClr val="002060"/>
                </a:solidFill>
              </a:rPr>
              <a:t>, but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will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pass all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them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The grade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all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exams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be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included</a:t>
            </a:r>
            <a:r>
              <a:rPr lang="de-DE" sz="2000" dirty="0" smtClean="0">
                <a:solidFill>
                  <a:srgbClr val="002060"/>
                </a:solidFill>
              </a:rPr>
              <a:t> in </a:t>
            </a:r>
            <a:r>
              <a:rPr lang="de-DE" sz="2000" dirty="0" err="1" smtClean="0">
                <a:solidFill>
                  <a:srgbClr val="002060"/>
                </a:solidFill>
              </a:rPr>
              <a:t>your</a:t>
            </a:r>
            <a:r>
              <a:rPr lang="de-DE" sz="2000" dirty="0" smtClean="0">
                <a:solidFill>
                  <a:srgbClr val="002060"/>
                </a:solidFill>
              </a:rPr>
              <a:t> GPA. </a:t>
            </a:r>
            <a:endParaRPr lang="de-DE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31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Improving your grades?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4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32</a:t>
            </a:fld>
            <a:endParaRPr lang="de-DE" alt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7827"/>
            <a:ext cx="7164288" cy="38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You can replace one of the </a:t>
            </a:r>
            <a:r>
              <a:rPr lang="en-US" sz="2600" dirty="0" smtClean="0">
                <a:solidFill>
                  <a:srgbClr val="002060"/>
                </a:solidFill>
              </a:rPr>
              <a:t>“Economic </a:t>
            </a:r>
            <a:r>
              <a:rPr lang="en-US" sz="2600" dirty="0" smtClean="0">
                <a:solidFill>
                  <a:srgbClr val="002060"/>
                </a:solidFill>
              </a:rPr>
              <a:t>Theory and </a:t>
            </a:r>
            <a:r>
              <a:rPr lang="en-US" sz="2600" dirty="0" smtClean="0">
                <a:solidFill>
                  <a:srgbClr val="002060"/>
                </a:solidFill>
              </a:rPr>
              <a:t>Policy” courses </a:t>
            </a:r>
            <a:r>
              <a:rPr lang="en-US" sz="2600" dirty="0" smtClean="0">
                <a:solidFill>
                  <a:srgbClr val="002060"/>
                </a:solidFill>
              </a:rPr>
              <a:t>with another elective course of the 6 ECTS value.</a:t>
            </a:r>
          </a:p>
          <a:p>
            <a:pPr marL="0" indent="0" algn="ctr"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Form for replacement can be found here:</a:t>
            </a: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2060"/>
                </a:solidFill>
                <a:hlinkClick r:id="rId2"/>
              </a:rPr>
              <a:t>https://master.econ.uni-freiburg.de/students/replacement-compulsory-course-form</a:t>
            </a:r>
            <a:endParaRPr lang="de-DE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send </a:t>
            </a:r>
            <a:r>
              <a:rPr lang="de-DE" sz="2600" dirty="0" err="1" smtClean="0">
                <a:solidFill>
                  <a:srgbClr val="002060"/>
                </a:solidFill>
              </a:rPr>
              <a:t>it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mep@vwl.uni-freiburg.de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altLang="de-DE" sz="3200" dirty="0" err="1">
                <a:solidFill>
                  <a:srgbClr val="FF0000"/>
                </a:solidFill>
                <a:latin typeface="+mn-lt"/>
              </a:rPr>
              <a:t>Replacement</a:t>
            </a:r>
            <a:r>
              <a:rPr lang="de-DE" altLang="de-DE" sz="3200" dirty="0">
                <a:solidFill>
                  <a:srgbClr val="FF0000"/>
                </a:solidFill>
                <a:latin typeface="+mn-lt"/>
              </a:rPr>
              <a:t> Joker</a:t>
            </a:r>
          </a:p>
        </p:txBody>
      </p:sp>
    </p:spTree>
    <p:extLst>
      <p:ext uri="{BB962C8B-B14F-4D97-AF65-F5344CB8AC3E}">
        <p14:creationId xmlns:p14="http://schemas.microsoft.com/office/powerpoint/2010/main" val="4199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"/>
            <a:ext cx="5903912" cy="72072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Request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replacement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35" y="620688"/>
            <a:ext cx="5595477" cy="62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136135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Computational</a:t>
            </a:r>
            <a:r>
              <a:rPr lang="de-DE" sz="2600" dirty="0" smtClean="0">
                <a:solidFill>
                  <a:srgbClr val="002060"/>
                </a:solidFill>
              </a:rPr>
              <a:t> Economics 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Intermediate </a:t>
            </a:r>
            <a:r>
              <a:rPr lang="de-DE" sz="2600" dirty="0" err="1" smtClean="0">
                <a:solidFill>
                  <a:srgbClr val="002060"/>
                </a:solidFill>
              </a:rPr>
              <a:t>Econometrics</a:t>
            </a:r>
            <a:r>
              <a:rPr lang="de-DE" sz="2600" dirty="0" smtClean="0">
                <a:solidFill>
                  <a:srgbClr val="002060"/>
                </a:solidFill>
              </a:rPr>
              <a:t> (10ECTS)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400" dirty="0" err="1" smtClean="0">
                <a:solidFill>
                  <a:srgbClr val="002060"/>
                </a:solidFill>
              </a:rPr>
              <a:t>You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can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  <a:r>
              <a:rPr lang="de-DE" sz="2400" dirty="0" smtClean="0">
                <a:solidFill>
                  <a:srgbClr val="002060"/>
                </a:solidFill>
              </a:rPr>
              <a:t>t </a:t>
            </a:r>
            <a:r>
              <a:rPr lang="de-DE" sz="2400" dirty="0" err="1" smtClean="0">
                <a:solidFill>
                  <a:srgbClr val="002060"/>
                </a:solidFill>
              </a:rPr>
              <a:t>replace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courses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>
                <a:solidFill>
                  <a:srgbClr val="FF0000"/>
                </a:solidFill>
              </a:rPr>
              <a:t>Quantitative Economics (16 ECTS)</a:t>
            </a:r>
          </a:p>
        </p:txBody>
      </p:sp>
    </p:spTree>
    <p:extLst>
      <p:ext uri="{BB962C8B-B14F-4D97-AF65-F5344CB8AC3E}">
        <p14:creationId xmlns:p14="http://schemas.microsoft.com/office/powerpoint/2010/main" val="3612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E&amp;P: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smtClean="0">
                <a:solidFill>
                  <a:srgbClr val="002060"/>
                </a:solidFill>
              </a:rPr>
              <a:t>Constitutional Economics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F: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err="1" smtClean="0">
                <a:solidFill>
                  <a:srgbClr val="002060"/>
                </a:solidFill>
              </a:rPr>
              <a:t>Principle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Finance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ISNE :  Network Economics </a:t>
            </a:r>
            <a:r>
              <a:rPr lang="de-DE" sz="2400" dirty="0" err="1" smtClean="0">
                <a:solidFill>
                  <a:srgbClr val="002060"/>
                </a:solidFill>
              </a:rPr>
              <a:t>or</a:t>
            </a:r>
            <a:r>
              <a:rPr lang="de-DE" sz="2400" dirty="0" smtClean="0">
                <a:solidFill>
                  <a:srgbClr val="002060"/>
                </a:solidFill>
              </a:rPr>
              <a:t> Electronic </a:t>
            </a:r>
            <a:r>
              <a:rPr lang="de-DE" sz="2400" dirty="0" err="1" smtClean="0">
                <a:solidFill>
                  <a:srgbClr val="002060"/>
                </a:solidFill>
              </a:rPr>
              <a:t>Markets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000" b="1" dirty="0" err="1" smtClean="0">
                <a:solidFill>
                  <a:srgbClr val="002060"/>
                </a:solidFill>
              </a:rPr>
              <a:t>Starting</a:t>
            </a:r>
            <a:r>
              <a:rPr lang="de-DE" sz="2000" b="1" dirty="0" smtClean="0">
                <a:solidFill>
                  <a:srgbClr val="002060"/>
                </a:solidFill>
              </a:rPr>
              <a:t> SS18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cannot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take</a:t>
            </a:r>
            <a:r>
              <a:rPr lang="de-DE" sz="2000" b="1" dirty="0" smtClean="0">
                <a:solidFill>
                  <a:srgbClr val="002060"/>
                </a:solidFill>
              </a:rPr>
              <a:t> a </a:t>
            </a:r>
            <a:r>
              <a:rPr lang="de-DE" sz="2000" b="1" dirty="0" err="1" smtClean="0">
                <a:solidFill>
                  <a:srgbClr val="002060"/>
                </a:solidFill>
              </a:rPr>
              <a:t>specialization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course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from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another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profile</a:t>
            </a:r>
            <a:endParaRPr lang="de-DE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Update March 2018: </a:t>
            </a:r>
            <a:r>
              <a:rPr lang="de-DE" sz="2400" dirty="0">
                <a:solidFill>
                  <a:srgbClr val="002060"/>
                </a:solidFill>
              </a:rPr>
              <a:t>Network Economics </a:t>
            </a:r>
            <a:r>
              <a:rPr lang="de-DE" sz="2400" dirty="0" err="1">
                <a:solidFill>
                  <a:srgbClr val="002060"/>
                </a:solidFill>
              </a:rPr>
              <a:t>or</a:t>
            </a:r>
            <a:r>
              <a:rPr lang="de-DE" sz="2400" dirty="0">
                <a:solidFill>
                  <a:srgbClr val="002060"/>
                </a:solidFill>
              </a:rPr>
              <a:t> Electronic </a:t>
            </a:r>
            <a:r>
              <a:rPr lang="de-DE" sz="2400" dirty="0" err="1" smtClean="0">
                <a:solidFill>
                  <a:srgbClr val="002060"/>
                </a:solidFill>
              </a:rPr>
              <a:t>Markets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are</a:t>
            </a:r>
            <a:r>
              <a:rPr lang="de-DE" sz="2400" dirty="0" smtClean="0">
                <a:solidFill>
                  <a:srgbClr val="002060"/>
                </a:solidFill>
              </a:rPr>
              <a:t> open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students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from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three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profiles</a:t>
            </a:r>
            <a:r>
              <a:rPr lang="de-DE" sz="2400" dirty="0" smtClean="0">
                <a:solidFill>
                  <a:srgbClr val="002060"/>
                </a:solidFill>
              </a:rPr>
              <a:t>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www.master.uni-freiburg.de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Specializations</a:t>
            </a:r>
            <a:r>
              <a:rPr lang="de-DE" sz="32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58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8" name="Textfeld 7"/>
          <p:cNvSpPr txBox="1"/>
          <p:nvPr/>
        </p:nvSpPr>
        <p:spPr>
          <a:xfrm>
            <a:off x="460418" y="2376000"/>
            <a:ext cx="33915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rgbClr val="002060"/>
                </a:solidFill>
              </a:rPr>
              <a:t>Internal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At least (!!!) 32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your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16016" y="2376000"/>
            <a:ext cx="33915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solidFill>
                  <a:srgbClr val="002060"/>
                </a:solidFill>
              </a:rPr>
              <a:t>External</a:t>
            </a:r>
            <a:endParaRPr lang="de-DE" sz="2600" b="1" dirty="0" smtClean="0">
              <a:solidFill>
                <a:srgbClr val="002060"/>
              </a:solidFill>
            </a:endParaRPr>
          </a:p>
          <a:p>
            <a:pPr algn="ctr"/>
            <a:r>
              <a:rPr lang="de-DE" sz="2600" dirty="0" err="1" smtClean="0">
                <a:solidFill>
                  <a:srgbClr val="002060"/>
                </a:solidFill>
              </a:rPr>
              <a:t>Up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(!!!) </a:t>
            </a:r>
            <a:r>
              <a:rPr lang="de-DE" sz="2600" dirty="0">
                <a:solidFill>
                  <a:srgbClr val="002060"/>
                </a:solidFill>
              </a:rPr>
              <a:t>1</a:t>
            </a:r>
            <a:r>
              <a:rPr lang="de-DE" sz="2600" dirty="0" smtClean="0">
                <a:solidFill>
                  <a:srgbClr val="002060"/>
                </a:solidFill>
              </a:rPr>
              <a:t>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another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-</a:t>
            </a:r>
            <a:endParaRPr lang="de-DE" sz="2600" dirty="0">
              <a:solidFill>
                <a:srgbClr val="002060"/>
              </a:solidFill>
            </a:endParaRP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but still </a:t>
            </a:r>
            <a:r>
              <a:rPr lang="de-DE" sz="2600" dirty="0" err="1" smtClean="0">
                <a:solidFill>
                  <a:srgbClr val="002060"/>
                </a:solidFill>
              </a:rPr>
              <a:t>within</a:t>
            </a:r>
            <a:r>
              <a:rPr lang="de-DE" sz="2600" dirty="0" smtClean="0">
                <a:solidFill>
                  <a:srgbClr val="002060"/>
                </a:solidFill>
              </a:rPr>
              <a:t> Economics!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(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Art </a:t>
            </a:r>
            <a:r>
              <a:rPr lang="de-DE" sz="2600" dirty="0" err="1" smtClean="0">
                <a:solidFill>
                  <a:srgbClr val="002060"/>
                </a:solidFill>
              </a:rPr>
              <a:t>History</a:t>
            </a:r>
            <a:r>
              <a:rPr lang="de-DE" sz="2600" dirty="0" smtClean="0">
                <a:solidFill>
                  <a:srgbClr val="002060"/>
                </a:solidFill>
              </a:rPr>
              <a:t> sorry)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Electives</a:t>
            </a:r>
            <a:r>
              <a:rPr lang="de-DE" sz="3200" dirty="0">
                <a:solidFill>
                  <a:srgbClr val="FF0000"/>
                </a:solidFill>
              </a:rPr>
              <a:t> – 44 ECTS</a:t>
            </a:r>
          </a:p>
        </p:txBody>
      </p:sp>
    </p:spTree>
    <p:extLst>
      <p:ext uri="{BB962C8B-B14F-4D97-AF65-F5344CB8AC3E}">
        <p14:creationId xmlns:p14="http://schemas.microsoft.com/office/powerpoint/2010/main" val="29627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start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soon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get</a:t>
            </a:r>
            <a:r>
              <a:rPr lang="de-DE" sz="2600" dirty="0" smtClean="0">
                <a:solidFill>
                  <a:srgbClr val="002060"/>
                </a:solidFill>
              </a:rPr>
              <a:t> 80 ECTS</a:t>
            </a:r>
          </a:p>
          <a:p>
            <a:pPr marL="0" indent="0" algn="ctr">
              <a:buNone/>
            </a:pPr>
            <a:r>
              <a:rPr lang="de-DE" sz="1800" dirty="0" smtClean="0">
                <a:solidFill>
                  <a:srgbClr val="002060"/>
                </a:solidFill>
              </a:rPr>
              <a:t>(</a:t>
            </a:r>
            <a:r>
              <a:rPr lang="de-DE" sz="1800" dirty="0" err="1" smtClean="0">
                <a:solidFill>
                  <a:srgbClr val="002060"/>
                </a:solidFill>
              </a:rPr>
              <a:t>there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is</a:t>
            </a:r>
            <a:r>
              <a:rPr lang="de-DE" sz="1800" dirty="0" smtClean="0">
                <a:solidFill>
                  <a:srgbClr val="002060"/>
                </a:solidFill>
              </a:rPr>
              <a:t> a </a:t>
            </a:r>
            <a:r>
              <a:rPr lang="de-DE" sz="1800" dirty="0" err="1" smtClean="0">
                <a:solidFill>
                  <a:srgbClr val="002060"/>
                </a:solidFill>
              </a:rPr>
              <a:t>proposal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to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reduce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it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to</a:t>
            </a:r>
            <a:r>
              <a:rPr lang="de-DE" sz="1800" dirty="0" smtClean="0">
                <a:solidFill>
                  <a:srgbClr val="002060"/>
                </a:solidFill>
              </a:rPr>
              <a:t> 70 but </a:t>
            </a:r>
            <a:r>
              <a:rPr lang="de-DE" sz="1800" dirty="0" err="1" smtClean="0">
                <a:solidFill>
                  <a:srgbClr val="002060"/>
                </a:solidFill>
              </a:rPr>
              <a:t>it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is</a:t>
            </a:r>
            <a:r>
              <a:rPr lang="de-DE" sz="1800" dirty="0" smtClean="0">
                <a:solidFill>
                  <a:srgbClr val="002060"/>
                </a:solidFill>
              </a:rPr>
              <a:t> still not </a:t>
            </a:r>
            <a:r>
              <a:rPr lang="de-DE" sz="1800" dirty="0" err="1" smtClean="0">
                <a:solidFill>
                  <a:srgbClr val="002060"/>
                </a:solidFill>
              </a:rPr>
              <a:t>approved</a:t>
            </a:r>
            <a:r>
              <a:rPr lang="de-DE" sz="1800" dirty="0" smtClean="0">
                <a:solidFill>
                  <a:srgbClr val="002060"/>
                </a:solidFill>
              </a:rPr>
              <a:t>)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20 </a:t>
            </a:r>
            <a:r>
              <a:rPr lang="de-DE" sz="2600" dirty="0" err="1" smtClean="0">
                <a:solidFill>
                  <a:srgbClr val="002060"/>
                </a:solidFill>
              </a:rPr>
              <a:t>weeks</a:t>
            </a:r>
            <a:r>
              <a:rPr lang="de-DE" sz="2600" dirty="0" smtClean="0">
                <a:solidFill>
                  <a:srgbClr val="002060"/>
                </a:solidFill>
              </a:rPr>
              <a:t> after </a:t>
            </a:r>
            <a:r>
              <a:rPr lang="de-DE" sz="2600" dirty="0" err="1" smtClean="0">
                <a:solidFill>
                  <a:srgbClr val="002060"/>
                </a:solidFill>
              </a:rPr>
              <a:t>registration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complete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There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obligation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when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should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25.01.2018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>
                <a:solidFill>
                  <a:srgbClr val="FF0000"/>
                </a:solidFill>
              </a:rPr>
              <a:t>Master Thesis (24 ECTS)</a:t>
            </a:r>
          </a:p>
        </p:txBody>
      </p:sp>
    </p:spTree>
    <p:extLst>
      <p:ext uri="{BB962C8B-B14F-4D97-AF65-F5344CB8AC3E}">
        <p14:creationId xmlns:p14="http://schemas.microsoft.com/office/powerpoint/2010/main" val="24396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Praesentation_E1e_RGB">
  <a:themeElements>
    <a:clrScheme name="Uni_Praesentation_E1e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e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e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Uni_Praesentation_Powerpoint</Template>
  <TotalTime>0</TotalTime>
  <Words>1211</Words>
  <Application>Microsoft Office PowerPoint</Application>
  <PresentationFormat>Bildschirmpräsentation (4:3)</PresentationFormat>
  <Paragraphs>293</Paragraphs>
  <Slides>32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Geneva</vt:lpstr>
      <vt:lpstr>Times New Roman</vt:lpstr>
      <vt:lpstr>Wingdings</vt:lpstr>
      <vt:lpstr>Uni_Praesentation_E1e_RGB</vt:lpstr>
      <vt:lpstr>Objekt-Manager-Shellobjekt</vt:lpstr>
      <vt:lpstr>Examination Rules</vt:lpstr>
      <vt:lpstr>M.Sc. Economics </vt:lpstr>
      <vt:lpstr>PowerPoint-Präsentation</vt:lpstr>
      <vt:lpstr>Replacement Joker</vt:lpstr>
      <vt:lpstr>Request for replacement</vt:lpstr>
      <vt:lpstr>Quantitative Economics (16 ECTS)</vt:lpstr>
      <vt:lpstr>Specializations…</vt:lpstr>
      <vt:lpstr>Electives – 44 ECTS</vt:lpstr>
      <vt:lpstr>Master Thesis (24 ECTS)</vt:lpstr>
      <vt:lpstr>Procedure of the master thesis</vt:lpstr>
      <vt:lpstr>PowerPoint-Präsentation</vt:lpstr>
      <vt:lpstr>PowerPoint-Präsentation</vt:lpstr>
      <vt:lpstr>Repetition of Exams</vt:lpstr>
      <vt:lpstr>Important</vt:lpstr>
      <vt:lpstr>What if you are ill the day of the exam?</vt:lpstr>
      <vt:lpstr>What if you had bad grades?</vt:lpstr>
      <vt:lpstr>What if you get into trouble during the semester and you cannot study?</vt:lpstr>
      <vt:lpstr>You have a learning disability? </vt:lpstr>
      <vt:lpstr>PowerPoint-Präsentation</vt:lpstr>
      <vt:lpstr>Disaster? </vt:lpstr>
      <vt:lpstr>Wanna try new things?</vt:lpstr>
      <vt:lpstr>Changing the profile</vt:lpstr>
      <vt:lpstr>Semester off</vt:lpstr>
      <vt:lpstr>Going Abroad? </vt:lpstr>
      <vt:lpstr>International Program Office of the Department of Economics </vt:lpstr>
      <vt:lpstr>Check EUCOR! </vt:lpstr>
      <vt:lpstr>Acknowledgement of courses from other Universities</vt:lpstr>
      <vt:lpstr>Grades</vt:lpstr>
      <vt:lpstr>Average grade</vt:lpstr>
      <vt:lpstr>Transcripts</vt:lpstr>
      <vt:lpstr>Improving your grades?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Rules</dc:title>
  <dc:creator>StudiendekanatIIII</dc:creator>
  <cp:lastModifiedBy>Standard</cp:lastModifiedBy>
  <cp:revision>43</cp:revision>
  <cp:lastPrinted>2009-07-21T13:24:06Z</cp:lastPrinted>
  <dcterms:created xsi:type="dcterms:W3CDTF">2018-01-22T15:46:17Z</dcterms:created>
  <dcterms:modified xsi:type="dcterms:W3CDTF">2018-03-27T21:24:01Z</dcterms:modified>
</cp:coreProperties>
</file>