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9" r:id="rId1"/>
  </p:sldMasterIdLst>
  <p:notesMasterIdLst>
    <p:notesMasterId r:id="rId54"/>
  </p:notesMasterIdLst>
  <p:handoutMasterIdLst>
    <p:handoutMasterId r:id="rId55"/>
  </p:handoutMasterIdLst>
  <p:sldIdLst>
    <p:sldId id="256" r:id="rId2"/>
    <p:sldId id="262" r:id="rId3"/>
    <p:sldId id="342" r:id="rId4"/>
    <p:sldId id="265" r:id="rId5"/>
    <p:sldId id="276" r:id="rId6"/>
    <p:sldId id="279" r:id="rId7"/>
    <p:sldId id="278" r:id="rId8"/>
    <p:sldId id="277" r:id="rId9"/>
    <p:sldId id="280" r:id="rId10"/>
    <p:sldId id="343" r:id="rId11"/>
    <p:sldId id="344" r:id="rId12"/>
    <p:sldId id="345" r:id="rId13"/>
    <p:sldId id="346" r:id="rId14"/>
    <p:sldId id="347" r:id="rId15"/>
    <p:sldId id="286" r:id="rId16"/>
    <p:sldId id="287" r:id="rId17"/>
    <p:sldId id="288" r:id="rId18"/>
    <p:sldId id="281" r:id="rId19"/>
    <p:sldId id="289" r:id="rId20"/>
    <p:sldId id="290" r:id="rId21"/>
    <p:sldId id="294" r:id="rId22"/>
    <p:sldId id="293" r:id="rId23"/>
    <p:sldId id="292" r:id="rId24"/>
    <p:sldId id="320" r:id="rId25"/>
    <p:sldId id="316" r:id="rId26"/>
    <p:sldId id="348" r:id="rId27"/>
    <p:sldId id="349" r:id="rId28"/>
    <p:sldId id="350" r:id="rId29"/>
    <p:sldId id="351" r:id="rId30"/>
    <p:sldId id="352" r:id="rId31"/>
    <p:sldId id="341" r:id="rId32"/>
    <p:sldId id="296" r:id="rId33"/>
    <p:sldId id="305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39" r:id="rId43"/>
    <p:sldId id="306" r:id="rId44"/>
    <p:sldId id="307" r:id="rId45"/>
    <p:sldId id="309" r:id="rId46"/>
    <p:sldId id="310" r:id="rId47"/>
    <p:sldId id="311" r:id="rId48"/>
    <p:sldId id="308" r:id="rId49"/>
    <p:sldId id="313" r:id="rId50"/>
    <p:sldId id="312" r:id="rId51"/>
    <p:sldId id="315" r:id="rId52"/>
    <p:sldId id="275" r:id="rId53"/>
  </p:sldIdLst>
  <p:sldSz cx="9144000" cy="6858000" type="screen4x3"/>
  <p:notesSz cx="7102475" cy="10234613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Geneva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Geneva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Geneva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Geneva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0066CC"/>
    <a:srgbClr val="0000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18" autoAdjust="0"/>
  </p:normalViewPr>
  <p:slideViewPr>
    <p:cSldViewPr snapToObjects="1">
      <p:cViewPr varScale="1">
        <p:scale>
          <a:sx n="76" d="100"/>
          <a:sy n="76" d="100"/>
        </p:scale>
        <p:origin x="51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731"/>
          </a:xfrm>
          <a:prstGeom prst="rect">
            <a:avLst/>
          </a:prstGeom>
        </p:spPr>
        <p:txBody>
          <a:bodyPr vert="horz" lIns="95500" tIns="47750" rIns="95500" bIns="4775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3093" y="1"/>
            <a:ext cx="3077739" cy="511731"/>
          </a:xfrm>
          <a:prstGeom prst="rect">
            <a:avLst/>
          </a:prstGeom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>
              <a:defRPr sz="1300" smtClean="0">
                <a:latin typeface="Calibri" pitchFamily="34" charset="0"/>
              </a:defRPr>
            </a:lvl1pPr>
          </a:lstStyle>
          <a:p>
            <a:pPr>
              <a:defRPr/>
            </a:pPr>
            <a:fld id="{05DBEE5A-5EF2-4C52-B45F-F32FB5EB15D5}" type="datetime1">
              <a:rPr lang="de-DE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5500" tIns="47750" rIns="95500" bIns="4775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>
              <a:defRPr sz="1300" smtClean="0">
                <a:latin typeface="Calibri" pitchFamily="34" charset="0"/>
              </a:defRPr>
            </a:lvl1pPr>
          </a:lstStyle>
          <a:p>
            <a:pPr>
              <a:defRPr/>
            </a:pPr>
            <a:fld id="{4AB7E958-6EE0-4524-BDA1-FA7305E051D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421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731"/>
          </a:xfrm>
          <a:prstGeom prst="rect">
            <a:avLst/>
          </a:prstGeom>
        </p:spPr>
        <p:txBody>
          <a:bodyPr vert="horz" lIns="95500" tIns="47750" rIns="95500" bIns="4775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093" y="1"/>
            <a:ext cx="3077739" cy="511731"/>
          </a:xfrm>
          <a:prstGeom prst="rect">
            <a:avLst/>
          </a:prstGeom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>
              <a:defRPr sz="1300" smtClean="0">
                <a:latin typeface="Calibri" pitchFamily="34" charset="0"/>
              </a:defRPr>
            </a:lvl1pPr>
          </a:lstStyle>
          <a:p>
            <a:pPr>
              <a:defRPr/>
            </a:pPr>
            <a:fld id="{88FF5E66-48AD-4A76-AAE3-13F59BA102E1}" type="datetime1">
              <a:rPr lang="de-DE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00" tIns="47750" rIns="95500" bIns="4775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248" y="4861442"/>
            <a:ext cx="5681980" cy="4605576"/>
          </a:xfrm>
          <a:prstGeom prst="rect">
            <a:avLst/>
          </a:prstGeom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5500" tIns="47750" rIns="95500" bIns="4775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>
              <a:defRPr sz="1300" smtClean="0">
                <a:latin typeface="Calibri" pitchFamily="34" charset="0"/>
              </a:defRPr>
            </a:lvl1pPr>
          </a:lstStyle>
          <a:p>
            <a:pPr>
              <a:defRPr/>
            </a:pPr>
            <a:fld id="{66885432-514B-45BC-8D92-C1B2F516C3D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13050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latin typeface="Arial" pitchFamily="34" charset="0"/>
              <a:ea typeface="ＭＳ Ｐゴシック" pitchFamily="34" charset="-128"/>
              <a:cs typeface="Geneva" charset="-128"/>
            </a:endParaRPr>
          </a:p>
        </p:txBody>
      </p:sp>
      <p:sp>
        <p:nvSpPr>
          <p:cNvPr id="44036" name="Foliennummernplatzhalter 3"/>
          <p:cNvSpPr txBox="1">
            <a:spLocks noGrp="1"/>
          </p:cNvSpPr>
          <p:nvPr/>
        </p:nvSpPr>
        <p:spPr bwMode="auto">
          <a:xfrm>
            <a:off x="3849544" y="9430091"/>
            <a:ext cx="2944971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/>
            <a:fld id="{785CC6E9-E216-4983-BE09-CB0DCAD5F743}" type="slidenum">
              <a:rPr lang="de-DE" sz="1200">
                <a:solidFill>
                  <a:schemeClr val="tx1"/>
                </a:solidFill>
              </a:rPr>
              <a:pPr algn="r" defTabSz="457200"/>
              <a:t>48</a:t>
            </a:fld>
            <a:endParaRPr lang="de-DE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19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Uni_PowerPoint-Titel_E1e_RG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platzhalter 2"/>
          <p:cNvSpPr>
            <a:spLocks noGrp="1"/>
          </p:cNvSpPr>
          <p:nvPr>
            <p:ph type="subTitle" idx="1"/>
          </p:nvPr>
        </p:nvSpPr>
        <p:spPr>
          <a:xfrm>
            <a:off x="466725" y="2781300"/>
            <a:ext cx="7418388" cy="1800225"/>
          </a:xfrm>
        </p:spPr>
        <p:txBody>
          <a:bodyPr/>
          <a:lstStyle>
            <a:lvl1pPr marL="0" indent="0">
              <a:defRPr sz="24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21511" name="Titelplatzhalter 6"/>
          <p:cNvSpPr>
            <a:spLocks noGrp="1"/>
          </p:cNvSpPr>
          <p:nvPr>
            <p:ph type="ctrTitle"/>
          </p:nvPr>
        </p:nvSpPr>
        <p:spPr>
          <a:xfrm>
            <a:off x="466725" y="1268413"/>
            <a:ext cx="7418388" cy="136842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835A18-0A1F-4468-9461-EF74DEAAAF4D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Antonio Farfán-Vallespín   Master of Economics Program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621004-836D-4135-AEF7-747CA5EF789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973763" y="304800"/>
            <a:ext cx="1835150" cy="59309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313" y="304800"/>
            <a:ext cx="5353050" cy="59309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33A758-2F5E-4650-815D-BC0230861B17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Antonio Farfán-Vallespín   Master of Economics Program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EFECA0-273F-496E-BA6D-BB5B719299F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7EE53E-FD8C-4953-A0D3-5CCB90945217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Antonio Farfán-Vallespín   Master of Economics Program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0F33D-9CB8-4227-ABED-BAD8183A5BFD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35941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14813" y="1484313"/>
            <a:ext cx="35941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5E33DF-E7D0-4453-BB71-64B124A3E6A7}" type="datetime1">
              <a:rPr lang="de-DE" smtClean="0"/>
              <a:t>19.10.2019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Antonio Farfán-Vallespín   Master of Economics Program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8687D-E1D8-4DCD-8018-582DE0F7C10D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9BA9C-C373-43E1-8797-DFB697B0231E}" type="datetime1">
              <a:rPr lang="de-DE" smtClean="0"/>
              <a:t>19.10.2019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Antonio Farfán-Vallespín   Master of Economics Program</a:t>
            </a: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35C14-001A-4AF6-8272-51DC4AE6B531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E2918D-67AB-4F34-87FC-6C743A1AE9F1}" type="datetime1">
              <a:rPr lang="de-DE" smtClean="0"/>
              <a:t>19.10.2019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Antonio Farfán-Vallespín   Master of Economics Program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7A187-E12A-4FEC-95AB-880D798FCF8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ADE84C-F746-47E9-97B7-96CDBC4FFCDA}" type="datetime1">
              <a:rPr lang="de-DE" smtClean="0"/>
              <a:t>19.10.2019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Antonio Farfán-Vallespín   Master of Economics Program</a:t>
            </a: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9CC36-61C8-4053-A2AB-28E8370AADAF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67EB0A-ACD7-43B2-A488-BBA566C26464}" type="datetime1">
              <a:rPr lang="de-DE" smtClean="0"/>
              <a:t>19.10.2019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Antonio Farfán-Vallespín   Master of Economics Program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6C3C0-D9EA-453A-B15A-AEC78622CAA7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DA195D-FBDD-4651-B73E-D3EA34E43163}" type="datetime1">
              <a:rPr lang="de-DE" smtClean="0"/>
              <a:t>19.10.2019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Antonio Farfán-Vallespín   Master of Economics Program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FBF3CB-E615-4545-8BC5-0B5727CB33A4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Uni_PowerPoint-Master_E2_RGB_30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84313"/>
            <a:ext cx="73406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</a:t>
            </a:r>
          </a:p>
          <a:p>
            <a:pPr lvl="2"/>
            <a:r>
              <a:rPr lang="de-DE" smtClean="0"/>
              <a:t> 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68313" y="6551613"/>
            <a:ext cx="598487" cy="23495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D3FC6BC-870E-4D94-8CB8-D08B4A520E2F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79500" y="6551613"/>
            <a:ext cx="6300788" cy="23495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898989"/>
                </a:solidFill>
                <a:cs typeface="Arial" charset="0"/>
              </a:defRPr>
            </a:lvl1pPr>
          </a:lstStyle>
          <a:p>
            <a:r>
              <a:rPr lang="de-DE" smtClean="0"/>
              <a:t>Antonio Farfán-Vallespín   Master of Economics Program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388225" y="6551613"/>
            <a:ext cx="420688" cy="234950"/>
          </a:xfrm>
          <a:prstGeom prst="rect">
            <a:avLst/>
          </a:prstGeom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0F4D4F6C-68B6-4BBA-8008-06763FD6B730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031" name="Titelplatzhalter 6"/>
          <p:cNvSpPr>
            <a:spLocks noGrp="1"/>
          </p:cNvSpPr>
          <p:nvPr>
            <p:ph type="title"/>
          </p:nvPr>
        </p:nvSpPr>
        <p:spPr bwMode="auto">
          <a:xfrm>
            <a:off x="468313" y="304800"/>
            <a:ext cx="590391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-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master.econ.uni-freiburg.de/students/replacement-compulsory-course-form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solidFill>
                  <a:srgbClr val="215968"/>
                </a:solidFill>
                <a:latin typeface="Arial Narrow" pitchFamily="34" charset="0"/>
              </a:rPr>
              <a:t/>
            </a:r>
            <a:br>
              <a:rPr lang="de-DE" b="1" dirty="0" smtClean="0">
                <a:solidFill>
                  <a:srgbClr val="215968"/>
                </a:solidFill>
                <a:latin typeface="Arial Narrow" pitchFamily="34" charset="0"/>
              </a:rPr>
            </a:br>
            <a:endParaRPr lang="de-DE" dirty="0" smtClean="0"/>
          </a:p>
        </p:txBody>
      </p:sp>
      <p:sp>
        <p:nvSpPr>
          <p:cNvPr id="3075" name="Rectangle 3"/>
          <p:cNvSpPr>
            <a:spLocks noGrp="1"/>
          </p:cNvSpPr>
          <p:nvPr>
            <p:ph type="subTitle" idx="1"/>
          </p:nvPr>
        </p:nvSpPr>
        <p:spPr>
          <a:xfrm>
            <a:off x="251520" y="5065895"/>
            <a:ext cx="7418388" cy="18002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de-DE" sz="4000" dirty="0" smtClean="0">
                <a:solidFill>
                  <a:schemeClr val="bg1"/>
                </a:solidFill>
                <a:latin typeface="Arial Narrow" pitchFamily="34" charset="0"/>
                <a:ea typeface="+mj-ea"/>
                <a:cs typeface="+mj-cs"/>
              </a:rPr>
              <a:t>Orientation </a:t>
            </a:r>
            <a:r>
              <a:rPr lang="de-DE" sz="4000" dirty="0" err="1" smtClean="0">
                <a:solidFill>
                  <a:schemeClr val="bg1"/>
                </a:solidFill>
                <a:latin typeface="Arial Narrow" pitchFamily="34" charset="0"/>
                <a:ea typeface="+mj-ea"/>
                <a:cs typeface="+mj-cs"/>
              </a:rPr>
              <a:t>Schluchsee</a:t>
            </a:r>
            <a:r>
              <a:rPr lang="de-DE" sz="4000" dirty="0" smtClean="0">
                <a:solidFill>
                  <a:schemeClr val="bg1"/>
                </a:solidFill>
                <a:latin typeface="Arial Narrow" pitchFamily="34" charset="0"/>
                <a:ea typeface="+mj-ea"/>
                <a:cs typeface="+mj-cs"/>
              </a:rPr>
              <a:t> </a:t>
            </a:r>
          </a:p>
          <a:p>
            <a:pPr algn="ctr" eaLnBrk="1" hangingPunct="1">
              <a:buFontTx/>
              <a:buNone/>
            </a:pPr>
            <a:r>
              <a:rPr lang="de-DE" sz="4000" dirty="0" err="1" smtClean="0">
                <a:solidFill>
                  <a:srgbClr val="C00000"/>
                </a:solidFill>
                <a:latin typeface="Arial Narrow" pitchFamily="34" charset="0"/>
                <a:ea typeface="+mj-ea"/>
                <a:cs typeface="+mj-cs"/>
              </a:rPr>
              <a:t>Intake</a:t>
            </a:r>
            <a:r>
              <a:rPr lang="de-DE" sz="4000" dirty="0" smtClean="0">
                <a:solidFill>
                  <a:srgbClr val="C00000"/>
                </a:solidFill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de-DE" sz="4000" dirty="0" smtClean="0">
                <a:solidFill>
                  <a:srgbClr val="C00000"/>
                </a:solidFill>
                <a:latin typeface="Arial Narrow" pitchFamily="34" charset="0"/>
                <a:ea typeface="+mj-ea"/>
                <a:cs typeface="+mj-cs"/>
              </a:rPr>
              <a:t>2019</a:t>
            </a:r>
            <a:endParaRPr lang="de-DE" sz="4000" dirty="0" smtClean="0">
              <a:solidFill>
                <a:srgbClr val="C00000"/>
              </a:solidFill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45" y="41366"/>
            <a:ext cx="7141391" cy="47609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8125" y="157162"/>
            <a:ext cx="9620250" cy="6543675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-220737" y="822524"/>
            <a:ext cx="9620250" cy="188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550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55645"/>
            <a:ext cx="8891757" cy="653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885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62" y="476672"/>
            <a:ext cx="8999051" cy="5713683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608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6632"/>
            <a:ext cx="8811795" cy="635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43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47" y="1484313"/>
            <a:ext cx="9173161" cy="490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9409"/>
            <a:ext cx="9144000" cy="449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49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7413"/>
            <a:ext cx="9144000" cy="393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18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28143"/>
            <a:ext cx="9144000" cy="240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10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8" y="188639"/>
            <a:ext cx="9036496" cy="584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67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courses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I </a:t>
            </a:r>
            <a:r>
              <a:rPr lang="de-DE" dirty="0" err="1" smtClean="0"/>
              <a:t>take</a:t>
            </a:r>
            <a:r>
              <a:rPr lang="de-DE" dirty="0" smtClean="0"/>
              <a:t>?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926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2600" dirty="0" smtClean="0">
                <a:latin typeface="+mn-lt"/>
              </a:rPr>
              <a:t>MEP Program Office &amp; Prüfungsamt</a:t>
            </a:r>
            <a:r>
              <a:rPr lang="en-US" sz="2600" dirty="0" smtClean="0"/>
              <a:t/>
            </a:r>
            <a:br>
              <a:rPr lang="en-US" sz="2600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158" y="1428736"/>
            <a:ext cx="7451755" cy="4929222"/>
          </a:xfrm>
        </p:spPr>
        <p:txBody>
          <a:bodyPr/>
          <a:lstStyle/>
          <a:p>
            <a:pPr>
              <a:lnSpc>
                <a:spcPct val="70000"/>
              </a:lnSpc>
              <a:buNone/>
            </a:pPr>
            <a:endParaRPr lang="en-US" sz="1800" dirty="0" smtClean="0"/>
          </a:p>
          <a:p>
            <a:pPr>
              <a:lnSpc>
                <a:spcPct val="70000"/>
              </a:lnSpc>
              <a:buNone/>
            </a:pPr>
            <a:r>
              <a:rPr lang="de-DE" sz="1800" dirty="0" smtClean="0"/>
              <a:t/>
            </a:r>
            <a:br>
              <a:rPr lang="de-DE" sz="1800" dirty="0" smtClean="0"/>
            </a:br>
            <a:endParaRPr lang="de-DE" sz="18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1FE29-13A0-4FFF-9E2D-3027ECBE7D7C}" type="datetime1">
              <a:rPr lang="de-DE" smtClean="0"/>
              <a:t>19.10.2019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436A-A35D-4911-9271-1C8E7B23BE2F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1079500" y="6551613"/>
            <a:ext cx="6300788" cy="2349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296524"/>
              </p:ext>
            </p:extLst>
          </p:nvPr>
        </p:nvGraphicFramePr>
        <p:xfrm>
          <a:off x="1016345" y="1517653"/>
          <a:ext cx="6133379" cy="4751387"/>
        </p:xfrm>
        <a:graphic>
          <a:graphicData uri="http://schemas.openxmlformats.org/drawingml/2006/table">
            <a:tbl>
              <a:tblPr/>
              <a:tblGrid>
                <a:gridCol w="38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5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51387">
                <a:tc>
                  <a:txBody>
                    <a:bodyPr/>
                    <a:lstStyle/>
                    <a:p>
                      <a:pPr algn="l"/>
                      <a:r>
                        <a:rPr lang="de-DE" sz="1600" dirty="0"/>
                        <a:t> </a:t>
                      </a:r>
                    </a:p>
                  </a:txBody>
                  <a:tcPr marL="6328" marR="6328" marT="6328" marB="63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latin typeface="Tahoma, Arial, Helvetica, sans-serif"/>
                        </a:rPr>
                        <a:t>Antonio </a:t>
                      </a:r>
                      <a:r>
                        <a:rPr lang="en-US" sz="1600" b="1" dirty="0" err="1">
                          <a:latin typeface="Tahoma, Arial, Helvetica, sans-serif"/>
                        </a:rPr>
                        <a:t>Farfán-Vallespín</a:t>
                      </a:r>
                      <a:r>
                        <a:rPr lang="en-US" sz="1600" b="1" dirty="0">
                          <a:latin typeface="Tahoma, Arial, Helvetica, sans-serif"/>
                        </a:rPr>
                        <a:t/>
                      </a:r>
                      <a:br>
                        <a:rPr lang="en-US" sz="1600" b="1" dirty="0">
                          <a:latin typeface="Tahoma, Arial, Helvetica, sans-serif"/>
                        </a:rPr>
                      </a:br>
                      <a:endParaRPr lang="en-US" sz="1600" dirty="0"/>
                    </a:p>
                    <a:p>
                      <a:pPr algn="l"/>
                      <a:r>
                        <a:rPr lang="en-US" sz="1600" dirty="0">
                          <a:latin typeface="Tahoma, Arial, Helvetica, sans-serif"/>
                        </a:rPr>
                        <a:t>Program Coordinator </a:t>
                      </a:r>
                      <a:br>
                        <a:rPr lang="en-US" sz="1600" dirty="0">
                          <a:latin typeface="Tahoma, Arial, Helvetica, sans-serif"/>
                        </a:rPr>
                      </a:br>
                      <a:endParaRPr lang="en-US" sz="1600" dirty="0"/>
                    </a:p>
                    <a:p>
                      <a:pPr algn="l"/>
                      <a:r>
                        <a:rPr lang="en-US" sz="1600" dirty="0">
                          <a:latin typeface="Tahoma, Arial, Helvetica, sans-serif"/>
                        </a:rPr>
                        <a:t>M.Sc. in Economics </a:t>
                      </a:r>
                      <a:br>
                        <a:rPr lang="en-US" sz="1600" dirty="0">
                          <a:latin typeface="Tahoma, Arial, Helvetica, sans-serif"/>
                        </a:rPr>
                      </a:b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 </a:t>
                      </a:r>
                    </a:p>
                    <a:p>
                      <a:pPr algn="l"/>
                      <a:r>
                        <a:rPr lang="en-US" sz="1600" dirty="0">
                          <a:latin typeface="Tahoma, Arial, Helvetica, sans-serif"/>
                        </a:rPr>
                        <a:t>Room: KG II 2301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 </a:t>
                      </a:r>
                    </a:p>
                    <a:p>
                      <a:pPr algn="l"/>
                      <a:r>
                        <a:rPr lang="en-US" sz="1600" dirty="0"/>
                        <a:t> </a:t>
                      </a:r>
                    </a:p>
                    <a:p>
                      <a:pPr algn="l"/>
                      <a:r>
                        <a:rPr lang="en-US" sz="1600" b="1" dirty="0">
                          <a:effectLst/>
                          <a:latin typeface="Tahoma" panose="020B0604030504040204" pitchFamily="34" charset="0"/>
                        </a:rPr>
                        <a:t>Consultation Hours:</a:t>
                      </a:r>
                      <a:r>
                        <a:rPr lang="en-US" sz="1600" dirty="0">
                          <a:effectLst/>
                          <a:latin typeface="Tahoma" panose="020B0604030504040204" pitchFamily="34" charset="0"/>
                        </a:rPr>
                        <a:t/>
                      </a:r>
                      <a:br>
                        <a:rPr lang="en-US" sz="1600" dirty="0">
                          <a:effectLst/>
                          <a:latin typeface="Tahoma" panose="020B0604030504040204" pitchFamily="34" charset="0"/>
                        </a:rPr>
                      </a:br>
                      <a:endParaRPr lang="en-US" sz="1600" dirty="0"/>
                    </a:p>
                    <a:p>
                      <a:pPr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effectLst/>
                          <a:latin typeface="Tahoma" panose="020B0604030504040204" pitchFamily="34" charset="0"/>
                        </a:rPr>
                        <a:t>Tuesdays </a:t>
                      </a:r>
                      <a:r>
                        <a:rPr lang="en-US" sz="1600" dirty="0" smtClean="0">
                          <a:effectLst/>
                          <a:latin typeface="Tahoma" panose="020B0604030504040204" pitchFamily="34" charset="0"/>
                        </a:rPr>
                        <a:t>to Thursday</a:t>
                      </a:r>
                      <a:r>
                        <a:rPr lang="en-US" sz="1600" baseline="0" dirty="0" smtClean="0">
                          <a:effectLst/>
                          <a:latin typeface="Tahoma" panose="020B0604030504040204" pitchFamily="34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Tahoma" panose="020B0604030504040204" pitchFamily="34" charset="0"/>
                        </a:rPr>
                        <a:t>from 10:00 </a:t>
                      </a:r>
                      <a:r>
                        <a:rPr lang="en-US" sz="1600" dirty="0">
                          <a:effectLst/>
                          <a:latin typeface="Tahoma" panose="020B0604030504040204" pitchFamily="34" charset="0"/>
                        </a:rPr>
                        <a:t>to </a:t>
                      </a:r>
                      <a:r>
                        <a:rPr lang="en-US" sz="1600" dirty="0" smtClean="0">
                          <a:effectLst/>
                          <a:latin typeface="Tahoma" panose="020B0604030504040204" pitchFamily="34" charset="0"/>
                        </a:rPr>
                        <a:t>12:00 </a:t>
                      </a:r>
                      <a:r>
                        <a:rPr lang="en-US" sz="1600" dirty="0">
                          <a:effectLst/>
                          <a:latin typeface="Tahoma" panose="020B0604030504040204" pitchFamily="34" charset="0"/>
                        </a:rPr>
                        <a:t>a.m. </a:t>
                      </a:r>
                      <a:br>
                        <a:rPr lang="en-US" sz="1600" dirty="0">
                          <a:effectLst/>
                          <a:latin typeface="Tahoma" panose="020B0604030504040204" pitchFamily="34" charset="0"/>
                        </a:rPr>
                      </a:br>
                      <a:r>
                        <a:rPr lang="en-US" sz="1600" dirty="0"/>
                        <a:t>    </a:t>
                      </a:r>
                    </a:p>
                    <a:p>
                      <a:pPr algn="l"/>
                      <a:r>
                        <a:rPr lang="en-US" sz="1600" dirty="0"/>
                        <a:t> </a:t>
                      </a:r>
                    </a:p>
                  </a:txBody>
                  <a:tcPr marL="6328" marR="6328" marT="6328" marB="63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Structure of the program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CDCC-9237-4E09-83F5-FBCA43138FD9}" type="datetime1">
              <a:rPr lang="de-DE" smtClean="0"/>
              <a:t>19.10.2019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436A-A35D-4911-9271-1C8E7B23BE2F}" type="slidenum">
              <a:rPr lang="de-DE" smtClean="0"/>
              <a:pPr/>
              <a:t>20</a:t>
            </a:fld>
            <a:endParaRPr lang="de-DE"/>
          </a:p>
        </p:txBody>
      </p:sp>
      <p:graphicFrame>
        <p:nvGraphicFramePr>
          <p:cNvPr id="18434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14282" y="1857364"/>
          <a:ext cx="5532447" cy="3721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8" name="Photo Editor Photo" r:id="rId3" imgW="4648849" imgH="2647619" progId="">
                  <p:embed/>
                </p:oleObj>
              </mc:Choice>
              <mc:Fallback>
                <p:oleObj name="Photo Editor Photo" r:id="rId3" imgW="4648849" imgH="264761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1857364"/>
                        <a:ext cx="5532447" cy="37214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/>
        </p:nvSpPr>
        <p:spPr>
          <a:xfrm>
            <a:off x="4857752" y="3857628"/>
            <a:ext cx="4143371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 u="sng" dirty="0" smtClean="0"/>
              <a:t>2nd </a:t>
            </a:r>
            <a:r>
              <a:rPr lang="de-DE" b="1" u="sng" dirty="0" err="1" smtClean="0"/>
              <a:t>semester</a:t>
            </a:r>
            <a:r>
              <a:rPr lang="de-DE" b="1" u="sng" dirty="0" smtClean="0"/>
              <a:t>:</a:t>
            </a:r>
          </a:p>
          <a:p>
            <a:pPr>
              <a:spcBef>
                <a:spcPct val="50000"/>
              </a:spcBef>
            </a:pPr>
            <a:r>
              <a:rPr lang="de-DE" dirty="0" smtClean="0">
                <a:solidFill>
                  <a:srgbClr val="FF0000"/>
                </a:solidFill>
              </a:rPr>
              <a:t>Constitutional Economics (EP)</a:t>
            </a:r>
          </a:p>
          <a:p>
            <a:pPr>
              <a:spcBef>
                <a:spcPct val="50000"/>
              </a:spcBef>
            </a:pPr>
            <a:r>
              <a:rPr lang="de-DE" dirty="0" smtClean="0">
                <a:solidFill>
                  <a:srgbClr val="009900"/>
                </a:solidFill>
              </a:rPr>
              <a:t>Principles of Finance (F)</a:t>
            </a:r>
          </a:p>
          <a:p>
            <a:pPr>
              <a:spcBef>
                <a:spcPct val="50000"/>
              </a:spcBef>
            </a:pPr>
            <a:r>
              <a:rPr lang="de-DE" dirty="0" smtClean="0">
                <a:solidFill>
                  <a:srgbClr val="0000FF"/>
                </a:solidFill>
              </a:rPr>
              <a:t>Network Economics / Electronic </a:t>
            </a:r>
            <a:r>
              <a:rPr lang="de-DE" dirty="0" err="1" smtClean="0">
                <a:solidFill>
                  <a:srgbClr val="0000FF"/>
                </a:solidFill>
              </a:rPr>
              <a:t>Markets</a:t>
            </a:r>
            <a:r>
              <a:rPr lang="de-DE" dirty="0" smtClean="0">
                <a:solidFill>
                  <a:srgbClr val="0000FF"/>
                </a:solidFill>
              </a:rPr>
              <a:t> (ISNE)</a:t>
            </a:r>
            <a:endParaRPr lang="de-DE" dirty="0">
              <a:solidFill>
                <a:srgbClr val="0000FF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714876" y="1214423"/>
            <a:ext cx="428624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/>
              <a:t>1st </a:t>
            </a:r>
            <a:r>
              <a:rPr lang="de-DE" b="1" u="sng" dirty="0" err="1" smtClean="0"/>
              <a:t>year</a:t>
            </a:r>
            <a:r>
              <a:rPr lang="de-DE" b="1" u="sng" dirty="0" smtClean="0"/>
              <a:t>: </a:t>
            </a:r>
            <a:r>
              <a:rPr lang="de-DE" b="1" u="sng" dirty="0" err="1" smtClean="0"/>
              <a:t>Compulsory</a:t>
            </a:r>
            <a:r>
              <a:rPr lang="de-DE" b="1" u="sng" dirty="0" smtClean="0"/>
              <a:t> </a:t>
            </a:r>
            <a:r>
              <a:rPr lang="de-DE" b="1" u="sng" dirty="0" err="1" smtClean="0"/>
              <a:t>courses</a:t>
            </a:r>
            <a:r>
              <a:rPr lang="de-DE" b="1" u="sng" dirty="0" smtClean="0"/>
              <a:t>:</a:t>
            </a:r>
          </a:p>
          <a:p>
            <a:endParaRPr lang="de-DE" b="1" dirty="0" smtClean="0"/>
          </a:p>
          <a:p>
            <a:pPr>
              <a:buFont typeface="Arial" pitchFamily="34" charset="0"/>
              <a:buChar char="•"/>
            </a:pPr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Macro</a:t>
            </a:r>
            <a:r>
              <a:rPr lang="de-DE" dirty="0" smtClean="0"/>
              <a:t> I (1)</a:t>
            </a:r>
          </a:p>
          <a:p>
            <a:pPr>
              <a:buFont typeface="Arial" pitchFamily="34" charset="0"/>
              <a:buChar char="•"/>
            </a:pPr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Macro</a:t>
            </a:r>
            <a:r>
              <a:rPr lang="de-DE" dirty="0" smtClean="0"/>
              <a:t> II (2)</a:t>
            </a:r>
          </a:p>
          <a:p>
            <a:pPr>
              <a:buFont typeface="Arial" pitchFamily="34" charset="0"/>
              <a:buChar char="•"/>
            </a:pPr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Micro</a:t>
            </a:r>
            <a:r>
              <a:rPr lang="de-DE" dirty="0" smtClean="0"/>
              <a:t> I (1)</a:t>
            </a:r>
          </a:p>
          <a:p>
            <a:pPr>
              <a:buFont typeface="Arial" pitchFamily="34" charset="0"/>
              <a:buChar char="•"/>
            </a:pPr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Micro</a:t>
            </a:r>
            <a:r>
              <a:rPr lang="de-DE" dirty="0" smtClean="0"/>
              <a:t> II (2)</a:t>
            </a:r>
          </a:p>
          <a:p>
            <a:pPr>
              <a:buFont typeface="Arial" pitchFamily="34" charset="0"/>
              <a:buChar char="•"/>
            </a:pPr>
            <a:r>
              <a:rPr lang="de-DE" dirty="0" err="1" smtClean="0"/>
              <a:t>Economic</a:t>
            </a:r>
            <a:r>
              <a:rPr lang="de-DE" dirty="0" smtClean="0"/>
              <a:t> </a:t>
            </a:r>
            <a:r>
              <a:rPr lang="de-DE" dirty="0" err="1" smtClean="0"/>
              <a:t>Policy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Public Choice (1)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Intermediate Econometrics (2)</a:t>
            </a:r>
          </a:p>
          <a:p>
            <a:pPr>
              <a:buFont typeface="Arial" pitchFamily="34" charset="0"/>
              <a:buChar char="•"/>
            </a:pPr>
            <a:r>
              <a:rPr lang="de-DE" dirty="0" err="1" smtClean="0"/>
              <a:t>Computational</a:t>
            </a:r>
            <a:r>
              <a:rPr lang="de-DE" dirty="0" smtClean="0"/>
              <a:t> Economics (1)</a:t>
            </a:r>
          </a:p>
          <a:p>
            <a:endParaRPr lang="de-DE" b="1" dirty="0" smtClean="0"/>
          </a:p>
          <a:p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1079500" y="6551613"/>
            <a:ext cx="6300788" cy="2349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de-DE" smtClean="0"/>
              <a:t>Antonio Farfán-Vallespín   Master of Economics Program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920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Two-years</a:t>
            </a:r>
            <a:r>
              <a:rPr lang="de-DE" dirty="0" smtClean="0"/>
              <a:t> </a:t>
            </a:r>
            <a:r>
              <a:rPr lang="de-DE" dirty="0" err="1" smtClean="0"/>
              <a:t>track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First </a:t>
            </a:r>
            <a:r>
              <a:rPr lang="de-DE" dirty="0" err="1"/>
              <a:t>semester</a:t>
            </a:r>
            <a:r>
              <a:rPr lang="de-DE" dirty="0"/>
              <a:t>:	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mandatory</a:t>
            </a:r>
            <a:endParaRPr lang="de-DE" dirty="0"/>
          </a:p>
          <a:p>
            <a:pPr lvl="1"/>
            <a:r>
              <a:rPr lang="de-DE" dirty="0" err="1"/>
              <a:t>Very</a:t>
            </a:r>
            <a:r>
              <a:rPr lang="de-DE" dirty="0"/>
              <a:t> time-</a:t>
            </a:r>
            <a:r>
              <a:rPr lang="de-DE" dirty="0" err="1"/>
              <a:t>consuming</a:t>
            </a:r>
            <a:endParaRPr lang="de-DE" dirty="0"/>
          </a:p>
          <a:p>
            <a:pPr lvl="1"/>
            <a:r>
              <a:rPr lang="de-DE" dirty="0" err="1"/>
              <a:t>Foundation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elective</a:t>
            </a:r>
            <a:r>
              <a:rPr lang="de-DE" dirty="0"/>
              <a:t> </a:t>
            </a:r>
            <a:r>
              <a:rPr lang="de-DE" dirty="0" err="1"/>
              <a:t>courses</a:t>
            </a:r>
            <a:endParaRPr lang="de-DE" dirty="0"/>
          </a:p>
          <a:p>
            <a:r>
              <a:rPr lang="de-DE" dirty="0"/>
              <a:t>Second </a:t>
            </a:r>
            <a:r>
              <a:rPr lang="de-DE" dirty="0" err="1"/>
              <a:t>semester</a:t>
            </a:r>
            <a:r>
              <a:rPr lang="de-DE" dirty="0"/>
              <a:t>:</a:t>
            </a:r>
          </a:p>
          <a:p>
            <a:pPr lvl="1"/>
            <a:r>
              <a:rPr lang="de-DE" dirty="0" err="1"/>
              <a:t>Mandatory</a:t>
            </a:r>
            <a:r>
              <a:rPr lang="de-DE" dirty="0"/>
              <a:t> + </a:t>
            </a:r>
            <a:r>
              <a:rPr lang="de-DE" dirty="0" smtClean="0"/>
              <a:t>2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smtClean="0"/>
              <a:t>3 </a:t>
            </a:r>
            <a:r>
              <a:rPr lang="de-DE" dirty="0" err="1"/>
              <a:t>electives</a:t>
            </a:r>
            <a:endParaRPr lang="de-DE" dirty="0"/>
          </a:p>
          <a:p>
            <a:pPr lvl="2"/>
            <a:r>
              <a:rPr lang="de-DE" dirty="0" err="1"/>
              <a:t>Depending</a:t>
            </a:r>
            <a:r>
              <a:rPr lang="de-DE" dirty="0"/>
              <a:t> on 1st </a:t>
            </a:r>
            <a:r>
              <a:rPr lang="de-DE" dirty="0" err="1" smtClean="0"/>
              <a:t>semester</a:t>
            </a:r>
            <a:r>
              <a:rPr lang="de-DE" dirty="0" smtClean="0"/>
              <a:t> </a:t>
            </a:r>
            <a:r>
              <a:rPr lang="de-DE" dirty="0" err="1" smtClean="0"/>
              <a:t>performance</a:t>
            </a:r>
            <a:endParaRPr lang="de-DE" dirty="0"/>
          </a:p>
          <a:p>
            <a:r>
              <a:rPr lang="de-DE" dirty="0"/>
              <a:t>Third </a:t>
            </a:r>
            <a:r>
              <a:rPr lang="de-DE" dirty="0" err="1" smtClean="0"/>
              <a:t>semester</a:t>
            </a:r>
            <a:r>
              <a:rPr lang="de-DE" dirty="0" smtClean="0"/>
              <a:t>: </a:t>
            </a:r>
            <a:endParaRPr lang="de-DE" dirty="0"/>
          </a:p>
          <a:p>
            <a:pPr lvl="1"/>
            <a:r>
              <a:rPr lang="de-DE" dirty="0" err="1"/>
              <a:t>Electives</a:t>
            </a:r>
            <a:endParaRPr lang="de-DE" dirty="0"/>
          </a:p>
          <a:p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semester</a:t>
            </a:r>
            <a:r>
              <a:rPr lang="de-DE" dirty="0" smtClean="0"/>
              <a:t>: </a:t>
            </a:r>
          </a:p>
          <a:p>
            <a:pPr lvl="1"/>
            <a:r>
              <a:rPr lang="de-DE" dirty="0" err="1" smtClean="0"/>
              <a:t>Few</a:t>
            </a:r>
            <a:r>
              <a:rPr lang="de-DE" dirty="0" smtClean="0"/>
              <a:t> </a:t>
            </a:r>
            <a:r>
              <a:rPr lang="de-DE" dirty="0" err="1" smtClean="0"/>
              <a:t>electives</a:t>
            </a:r>
            <a:r>
              <a:rPr lang="de-DE" dirty="0" smtClean="0"/>
              <a:t> + Thesis</a:t>
            </a:r>
            <a:endParaRPr lang="de-DE" dirty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933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Three-years</a:t>
            </a:r>
            <a:r>
              <a:rPr lang="de-DE" dirty="0" smtClean="0"/>
              <a:t> </a:t>
            </a:r>
            <a:r>
              <a:rPr lang="de-DE" dirty="0" err="1" smtClean="0"/>
              <a:t>track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First </a:t>
            </a:r>
            <a:r>
              <a:rPr lang="de-DE" dirty="0" err="1" smtClean="0"/>
              <a:t>semester</a:t>
            </a:r>
            <a:r>
              <a:rPr lang="de-DE" dirty="0" smtClean="0"/>
              <a:t>:	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mandatory</a:t>
            </a:r>
            <a:endParaRPr lang="de-DE" dirty="0" smtClean="0"/>
          </a:p>
          <a:p>
            <a:pPr lvl="1"/>
            <a:r>
              <a:rPr lang="de-DE" dirty="0" err="1" smtClean="0"/>
              <a:t>Very</a:t>
            </a:r>
            <a:r>
              <a:rPr lang="de-DE" dirty="0" smtClean="0"/>
              <a:t> time-</a:t>
            </a:r>
            <a:r>
              <a:rPr lang="de-DE" dirty="0" err="1" smtClean="0"/>
              <a:t>consuming</a:t>
            </a:r>
            <a:endParaRPr lang="de-DE" dirty="0" smtClean="0"/>
          </a:p>
          <a:p>
            <a:pPr lvl="1"/>
            <a:r>
              <a:rPr lang="de-DE" dirty="0" err="1" smtClean="0"/>
              <a:t>Foundation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elective</a:t>
            </a:r>
            <a:r>
              <a:rPr lang="de-DE" dirty="0" smtClean="0"/>
              <a:t> </a:t>
            </a:r>
            <a:r>
              <a:rPr lang="de-DE" dirty="0" err="1" smtClean="0"/>
              <a:t>courses</a:t>
            </a:r>
            <a:endParaRPr lang="de-DE" dirty="0" smtClean="0"/>
          </a:p>
          <a:p>
            <a:r>
              <a:rPr lang="de-DE" dirty="0" smtClean="0"/>
              <a:t>Second </a:t>
            </a:r>
            <a:r>
              <a:rPr lang="de-DE" dirty="0" err="1" smtClean="0"/>
              <a:t>semester</a:t>
            </a:r>
            <a:r>
              <a:rPr lang="de-DE" dirty="0" smtClean="0"/>
              <a:t>:</a:t>
            </a:r>
          </a:p>
          <a:p>
            <a:pPr lvl="1"/>
            <a:r>
              <a:rPr lang="de-DE" dirty="0" err="1" smtClean="0"/>
              <a:t>Mandatory</a:t>
            </a:r>
            <a:r>
              <a:rPr lang="de-DE" dirty="0" smtClean="0"/>
              <a:t> + 1 </a:t>
            </a:r>
            <a:r>
              <a:rPr lang="de-DE" dirty="0" err="1" smtClean="0"/>
              <a:t>or</a:t>
            </a:r>
            <a:r>
              <a:rPr lang="de-DE" dirty="0" smtClean="0"/>
              <a:t> 2 </a:t>
            </a:r>
            <a:r>
              <a:rPr lang="de-DE" dirty="0" err="1" smtClean="0"/>
              <a:t>electives</a:t>
            </a:r>
            <a:endParaRPr lang="de-DE" dirty="0" smtClean="0"/>
          </a:p>
          <a:p>
            <a:pPr lvl="2"/>
            <a:r>
              <a:rPr lang="de-DE" dirty="0" err="1" smtClean="0"/>
              <a:t>Depending</a:t>
            </a:r>
            <a:r>
              <a:rPr lang="de-DE" dirty="0" smtClean="0"/>
              <a:t> on 1st </a:t>
            </a:r>
            <a:r>
              <a:rPr lang="de-DE" dirty="0" err="1" smtClean="0"/>
              <a:t>semester</a:t>
            </a:r>
            <a:endParaRPr lang="de-DE" dirty="0" smtClean="0"/>
          </a:p>
          <a:p>
            <a:r>
              <a:rPr lang="de-DE" dirty="0" smtClean="0"/>
              <a:t>Third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semester</a:t>
            </a:r>
            <a:r>
              <a:rPr lang="de-DE" dirty="0" smtClean="0"/>
              <a:t>: </a:t>
            </a:r>
          </a:p>
          <a:p>
            <a:pPr lvl="1"/>
            <a:r>
              <a:rPr lang="de-DE" dirty="0" err="1" smtClean="0"/>
              <a:t>Electives</a:t>
            </a:r>
            <a:endParaRPr lang="de-DE" dirty="0" smtClean="0"/>
          </a:p>
          <a:p>
            <a:r>
              <a:rPr lang="de-DE" dirty="0" err="1" smtClean="0"/>
              <a:t>Fifth</a:t>
            </a:r>
            <a:r>
              <a:rPr lang="de-DE" dirty="0" smtClean="0"/>
              <a:t>: </a:t>
            </a:r>
            <a:r>
              <a:rPr lang="de-DE" dirty="0" err="1" smtClean="0"/>
              <a:t>Internship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exchange</a:t>
            </a:r>
            <a:endParaRPr lang="de-DE" dirty="0" smtClean="0"/>
          </a:p>
          <a:p>
            <a:r>
              <a:rPr lang="de-DE" dirty="0" err="1" smtClean="0"/>
              <a:t>Sixth</a:t>
            </a:r>
            <a:r>
              <a:rPr lang="de-DE" dirty="0" smtClean="0"/>
              <a:t>: Thesis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1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DE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de-DE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de-DE" sz="6000" dirty="0" err="1" smtClean="0">
                <a:solidFill>
                  <a:schemeClr val="bg1"/>
                </a:solidFill>
              </a:rPr>
              <a:t>Procedures</a:t>
            </a:r>
            <a:endParaRPr lang="de-DE" sz="6000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874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1400"/>
            <a:ext cx="7643812" cy="6328365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4229894" y="2348880"/>
            <a:ext cx="3368675" cy="1872208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939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6" y="44624"/>
            <a:ext cx="8990360" cy="5710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30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8425"/>
            <a:ext cx="6807107" cy="681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9049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16632"/>
            <a:ext cx="9001000" cy="584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9655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79" y="0"/>
            <a:ext cx="8081783" cy="6093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5663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34" y="44624"/>
            <a:ext cx="7733357" cy="623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489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My</a:t>
            </a:r>
            <a:r>
              <a:rPr lang="de-DE" dirty="0" smtClean="0"/>
              <a:t> </a:t>
            </a:r>
            <a:r>
              <a:rPr lang="de-DE" dirty="0" err="1" smtClean="0"/>
              <a:t>tasks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2" y="1268760"/>
            <a:ext cx="7776095" cy="4751387"/>
          </a:xfrm>
        </p:spPr>
        <p:txBody>
          <a:bodyPr/>
          <a:lstStyle/>
          <a:p>
            <a:r>
              <a:rPr lang="de-DE" sz="2800" dirty="0" smtClean="0"/>
              <a:t>Information</a:t>
            </a:r>
          </a:p>
          <a:p>
            <a:pPr lvl="1"/>
            <a:r>
              <a:rPr lang="de-DE" sz="2000" dirty="0" err="1" smtClean="0"/>
              <a:t>Examination</a:t>
            </a:r>
            <a:r>
              <a:rPr lang="de-DE" sz="2000" dirty="0" smtClean="0"/>
              <a:t> </a:t>
            </a:r>
            <a:r>
              <a:rPr lang="de-DE" sz="2000" dirty="0" err="1" smtClean="0"/>
              <a:t>rules</a:t>
            </a:r>
            <a:r>
              <a:rPr lang="de-DE" sz="2000" dirty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courses</a:t>
            </a:r>
            <a:endParaRPr lang="de-DE" sz="2000" dirty="0" smtClean="0"/>
          </a:p>
          <a:p>
            <a:pPr lvl="1"/>
            <a:r>
              <a:rPr lang="de-DE" sz="2000" dirty="0" err="1" smtClean="0"/>
              <a:t>How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find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right</a:t>
            </a:r>
            <a:r>
              <a:rPr lang="de-DE" sz="2000" dirty="0" smtClean="0"/>
              <a:t> „</a:t>
            </a:r>
            <a:r>
              <a:rPr lang="de-DE" sz="2000" dirty="0" err="1" smtClean="0"/>
              <a:t>window</a:t>
            </a:r>
            <a:r>
              <a:rPr lang="de-DE" sz="2000" dirty="0" smtClean="0"/>
              <a:t>“ in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bureaucracy</a:t>
            </a:r>
            <a:endParaRPr lang="de-DE" sz="2000" dirty="0" smtClean="0"/>
          </a:p>
          <a:p>
            <a:r>
              <a:rPr lang="de-DE" sz="2800" dirty="0" smtClean="0"/>
              <a:t>Part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examination</a:t>
            </a:r>
            <a:r>
              <a:rPr lang="de-DE" sz="2800" dirty="0" smtClean="0"/>
              <a:t> </a:t>
            </a:r>
            <a:r>
              <a:rPr lang="de-DE" sz="2800" dirty="0" err="1" smtClean="0"/>
              <a:t>office</a:t>
            </a:r>
            <a:endParaRPr lang="de-DE" sz="2800" dirty="0"/>
          </a:p>
          <a:p>
            <a:pPr lvl="1"/>
            <a:r>
              <a:rPr lang="de-DE" sz="2000" dirty="0" smtClean="0"/>
              <a:t>Submission </a:t>
            </a:r>
            <a:r>
              <a:rPr lang="de-DE" sz="2000" dirty="0" err="1" smtClean="0"/>
              <a:t>of</a:t>
            </a:r>
            <a:r>
              <a:rPr lang="de-DE" sz="2000" dirty="0" smtClean="0"/>
              <a:t> Master </a:t>
            </a:r>
            <a:r>
              <a:rPr lang="de-DE" sz="2000" dirty="0" err="1" smtClean="0"/>
              <a:t>theses</a:t>
            </a:r>
            <a:r>
              <a:rPr lang="de-DE" sz="2000" dirty="0" smtClean="0"/>
              <a:t>, </a:t>
            </a:r>
            <a:r>
              <a:rPr lang="de-DE" sz="2000" dirty="0" err="1" smtClean="0"/>
              <a:t>forms</a:t>
            </a:r>
            <a:r>
              <a:rPr lang="de-DE" sz="2000" dirty="0" smtClean="0"/>
              <a:t>, …</a:t>
            </a:r>
          </a:p>
          <a:p>
            <a:r>
              <a:rPr lang="de-DE" sz="2800" dirty="0" err="1" smtClean="0"/>
              <a:t>Maintaining</a:t>
            </a:r>
            <a:r>
              <a:rPr lang="de-DE" sz="2800" dirty="0" smtClean="0"/>
              <a:t> </a:t>
            </a:r>
            <a:r>
              <a:rPr lang="de-DE" sz="2800" dirty="0" err="1" smtClean="0"/>
              <a:t>course</a:t>
            </a:r>
            <a:r>
              <a:rPr lang="de-DE" sz="2800" dirty="0" smtClean="0"/>
              <a:t> </a:t>
            </a:r>
            <a:r>
              <a:rPr lang="de-DE" sz="2800" dirty="0" err="1" smtClean="0"/>
              <a:t>catalogue</a:t>
            </a:r>
            <a:endParaRPr lang="de-DE" sz="2800" dirty="0" smtClean="0"/>
          </a:p>
          <a:p>
            <a:r>
              <a:rPr lang="de-DE" sz="2800" dirty="0"/>
              <a:t>Official </a:t>
            </a:r>
            <a:r>
              <a:rPr lang="de-DE" sz="2800" dirty="0" err="1"/>
              <a:t>documents</a:t>
            </a:r>
            <a:endParaRPr lang="de-DE" sz="2800" dirty="0"/>
          </a:p>
          <a:p>
            <a:pPr lvl="1"/>
            <a:r>
              <a:rPr lang="de-DE" sz="2000" dirty="0" err="1"/>
              <a:t>Transcripts</a:t>
            </a:r>
            <a:r>
              <a:rPr lang="de-DE" sz="2000" dirty="0"/>
              <a:t>, </a:t>
            </a:r>
            <a:r>
              <a:rPr lang="de-DE" sz="2000" dirty="0" err="1"/>
              <a:t>certificates</a:t>
            </a:r>
            <a:r>
              <a:rPr lang="de-DE" sz="2000" dirty="0"/>
              <a:t>, …</a:t>
            </a:r>
          </a:p>
          <a:p>
            <a:r>
              <a:rPr lang="de-DE" sz="2800" dirty="0" err="1" smtClean="0"/>
              <a:t>Counseling</a:t>
            </a:r>
            <a:endParaRPr lang="de-DE" sz="2800" dirty="0" smtClean="0"/>
          </a:p>
          <a:p>
            <a:r>
              <a:rPr lang="de-DE" sz="2800" dirty="0" smtClean="0"/>
              <a:t>Link </a:t>
            </a:r>
            <a:r>
              <a:rPr lang="de-DE" sz="2800" dirty="0" err="1" smtClean="0"/>
              <a:t>between</a:t>
            </a:r>
            <a:r>
              <a:rPr lang="de-DE" sz="2800" dirty="0" smtClean="0"/>
              <a:t> </a:t>
            </a:r>
            <a:r>
              <a:rPr lang="de-DE" sz="2800" dirty="0" err="1" smtClean="0"/>
              <a:t>students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Faculty</a:t>
            </a:r>
            <a:endParaRPr lang="de-DE" sz="2800" dirty="0" smtClean="0"/>
          </a:p>
          <a:p>
            <a:r>
              <a:rPr lang="de-DE" sz="2600" dirty="0" smtClean="0"/>
              <a:t>Making </a:t>
            </a:r>
            <a:r>
              <a:rPr lang="de-DE" sz="2600" dirty="0" err="1" smtClean="0"/>
              <a:t>sure</a:t>
            </a:r>
            <a:r>
              <a:rPr lang="de-DE" sz="2600" dirty="0" smtClean="0"/>
              <a:t> </a:t>
            </a:r>
            <a:r>
              <a:rPr lang="de-DE" sz="2600" dirty="0" err="1" smtClean="0"/>
              <a:t>you</a:t>
            </a:r>
            <a:r>
              <a:rPr lang="de-DE" sz="2600" dirty="0" smtClean="0"/>
              <a:t> </a:t>
            </a:r>
            <a:r>
              <a:rPr lang="de-DE" sz="2600" dirty="0" err="1" smtClean="0"/>
              <a:t>are</a:t>
            </a:r>
            <a:r>
              <a:rPr lang="de-DE" sz="2600" dirty="0" smtClean="0"/>
              <a:t> ok</a:t>
            </a:r>
            <a:endParaRPr lang="de-DE" sz="2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26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12" y="1332434"/>
            <a:ext cx="7327457" cy="483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5399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DE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de-DE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de-DE" sz="6000" dirty="0" err="1" smtClean="0">
                <a:solidFill>
                  <a:schemeClr val="bg1"/>
                </a:solidFill>
              </a:rPr>
              <a:t>Examination</a:t>
            </a:r>
            <a:r>
              <a:rPr lang="de-DE" sz="6000" dirty="0" smtClean="0">
                <a:solidFill>
                  <a:schemeClr val="bg1"/>
                </a:solidFill>
              </a:rPr>
              <a:t> </a:t>
            </a:r>
            <a:r>
              <a:rPr lang="de-DE" sz="6000" dirty="0" err="1" smtClean="0">
                <a:solidFill>
                  <a:schemeClr val="bg1"/>
                </a:solidFill>
              </a:rPr>
              <a:t>rules</a:t>
            </a:r>
            <a:endParaRPr lang="de-DE" sz="6000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262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2" y="1484313"/>
            <a:ext cx="7992119" cy="4751387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 err="1" smtClean="0">
                <a:solidFill>
                  <a:srgbClr val="FF0000"/>
                </a:solidFill>
              </a:rPr>
              <a:t>M.Sc</a:t>
            </a:r>
            <a:r>
              <a:rPr lang="de-DE" dirty="0" smtClean="0">
                <a:solidFill>
                  <a:srgbClr val="FF0000"/>
                </a:solidFill>
              </a:rPr>
              <a:t>. Economics</a:t>
            </a:r>
          </a:p>
          <a:p>
            <a:pPr marL="0" indent="0" algn="ctr">
              <a:buNone/>
            </a:pPr>
            <a:r>
              <a:rPr lang="de-DE" dirty="0" smtClean="0">
                <a:solidFill>
                  <a:srgbClr val="FF0000"/>
                </a:solidFill>
              </a:rPr>
              <a:t>120 ECTS</a:t>
            </a:r>
          </a:p>
          <a:p>
            <a:pPr marL="0" indent="0" algn="ctr">
              <a:buNone/>
            </a:pPr>
            <a:endParaRPr lang="de-DE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de-DE" sz="2600" dirty="0" err="1" smtClean="0">
                <a:solidFill>
                  <a:srgbClr val="002060"/>
                </a:solidFill>
              </a:rPr>
              <a:t>Economic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Theory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and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Policy</a:t>
            </a:r>
            <a:r>
              <a:rPr lang="de-DE" sz="2600" dirty="0" smtClean="0">
                <a:solidFill>
                  <a:srgbClr val="002060"/>
                </a:solidFill>
              </a:rPr>
              <a:t>	  		30 ECTS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2600" dirty="0" smtClean="0">
                <a:solidFill>
                  <a:srgbClr val="002060"/>
                </a:solidFill>
              </a:rPr>
              <a:t>Quantitative Economics			16 ECTS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2600" dirty="0" err="1" smtClean="0">
                <a:solidFill>
                  <a:srgbClr val="002060"/>
                </a:solidFill>
              </a:rPr>
              <a:t>Specialization</a:t>
            </a:r>
            <a:r>
              <a:rPr lang="de-DE" sz="2600" dirty="0" smtClean="0">
                <a:solidFill>
                  <a:srgbClr val="002060"/>
                </a:solidFill>
              </a:rPr>
              <a:t>					  6 ECTS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2600" dirty="0" err="1" smtClean="0">
                <a:solidFill>
                  <a:srgbClr val="002060"/>
                </a:solidFill>
              </a:rPr>
              <a:t>Elective</a:t>
            </a:r>
            <a:r>
              <a:rPr lang="de-DE" sz="2600" dirty="0" smtClean="0">
                <a:solidFill>
                  <a:srgbClr val="002060"/>
                </a:solidFill>
              </a:rPr>
              <a:t> Courses				44 ECTS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de-DE" sz="2000" dirty="0" smtClean="0">
                <a:solidFill>
                  <a:srgbClr val="002060"/>
                </a:solidFill>
              </a:rPr>
              <a:t>Internal: Minimum 32 ECTS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de-DE" sz="2000" dirty="0" err="1" smtClean="0">
                <a:solidFill>
                  <a:srgbClr val="002060"/>
                </a:solidFill>
              </a:rPr>
              <a:t>External</a:t>
            </a:r>
            <a:r>
              <a:rPr lang="de-DE" sz="2000" dirty="0" smtClean="0">
                <a:solidFill>
                  <a:srgbClr val="002060"/>
                </a:solidFill>
              </a:rPr>
              <a:t>: Maximum 12 ECTS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2600" dirty="0" smtClean="0">
                <a:solidFill>
                  <a:srgbClr val="002060"/>
                </a:solidFill>
              </a:rPr>
              <a:t>Master Thesis					24 ECTS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dirty="0" smtClean="0"/>
              <a:t>25.01.2018</a:t>
            </a:r>
            <a:endParaRPr lang="de-DE" alt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smtClean="0"/>
              <a:t>www.master.uni-freiburg.de</a:t>
            </a: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05401-D746-42A1-9A5D-62F56895CD11}" type="slidenum">
              <a:rPr lang="de-DE" altLang="de-DE" smtClean="0"/>
              <a:pPr/>
              <a:t>32</a:t>
            </a:fld>
            <a:endParaRPr lang="de-DE" altLang="de-DE"/>
          </a:p>
        </p:txBody>
      </p:sp>
      <p:sp>
        <p:nvSpPr>
          <p:cNvPr id="7" name="Pfeil nach unten 6"/>
          <p:cNvSpPr/>
          <p:nvPr/>
        </p:nvSpPr>
        <p:spPr>
          <a:xfrm>
            <a:off x="4211960" y="2636912"/>
            <a:ext cx="288032" cy="36004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0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152" y="304800"/>
            <a:ext cx="9213040" cy="460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86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2" y="1484313"/>
            <a:ext cx="7992120" cy="4751387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 err="1" smtClean="0">
                <a:solidFill>
                  <a:srgbClr val="FF0000"/>
                </a:solidFill>
              </a:rPr>
              <a:t>Economic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Theory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Policy</a:t>
            </a:r>
            <a:endParaRPr lang="de-DE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de-DE" dirty="0"/>
          </a:p>
          <a:p>
            <a:pPr>
              <a:buFont typeface="Wingdings" panose="05000000000000000000" pitchFamily="2" charset="2"/>
              <a:buChar char="ü"/>
            </a:pPr>
            <a:r>
              <a:rPr lang="de-DE" sz="2600" dirty="0" err="1" smtClean="0">
                <a:solidFill>
                  <a:srgbClr val="002060"/>
                </a:solidFill>
              </a:rPr>
              <a:t>Advanced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Macro</a:t>
            </a:r>
            <a:r>
              <a:rPr lang="de-DE" sz="2600" dirty="0" smtClean="0">
                <a:solidFill>
                  <a:srgbClr val="002060"/>
                </a:solidFill>
              </a:rPr>
              <a:t> I (6 ECTS)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2600" dirty="0" err="1" smtClean="0">
                <a:solidFill>
                  <a:srgbClr val="002060"/>
                </a:solidFill>
              </a:rPr>
              <a:t>Advanced</a:t>
            </a:r>
            <a:r>
              <a:rPr lang="de-DE" sz="2600" dirty="0" smtClean="0">
                <a:solidFill>
                  <a:srgbClr val="002060"/>
                </a:solidFill>
              </a:rPr>
              <a:t> Micro I (6 ECTS)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2600" dirty="0" err="1" smtClean="0">
                <a:solidFill>
                  <a:srgbClr val="002060"/>
                </a:solidFill>
              </a:rPr>
              <a:t>Advanced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Macro</a:t>
            </a:r>
            <a:r>
              <a:rPr lang="de-DE" sz="2600" dirty="0" smtClean="0">
                <a:solidFill>
                  <a:srgbClr val="002060"/>
                </a:solidFill>
              </a:rPr>
              <a:t> II (6 ECTS)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2600" dirty="0" err="1" smtClean="0">
                <a:solidFill>
                  <a:srgbClr val="002060"/>
                </a:solidFill>
              </a:rPr>
              <a:t>Advanced</a:t>
            </a:r>
            <a:r>
              <a:rPr lang="de-DE" sz="2600" dirty="0" smtClean="0">
                <a:solidFill>
                  <a:srgbClr val="002060"/>
                </a:solidFill>
              </a:rPr>
              <a:t> Micro II (6 ECTS)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2600" dirty="0" smtClean="0">
                <a:solidFill>
                  <a:srgbClr val="002060"/>
                </a:solidFill>
              </a:rPr>
              <a:t>EPPC (6 ECTS)</a:t>
            </a:r>
          </a:p>
          <a:p>
            <a:pPr marL="0" indent="0">
              <a:buNone/>
            </a:pPr>
            <a:endParaRPr lang="de-DE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de-DE" sz="2000" dirty="0" err="1" smtClean="0">
                <a:solidFill>
                  <a:srgbClr val="002060"/>
                </a:solidFill>
              </a:rPr>
              <a:t>You</a:t>
            </a:r>
            <a:r>
              <a:rPr lang="de-DE" sz="2000" dirty="0" smtClean="0">
                <a:solidFill>
                  <a:srgbClr val="002060"/>
                </a:solidFill>
              </a:rPr>
              <a:t> </a:t>
            </a:r>
            <a:r>
              <a:rPr lang="de-DE" sz="2000" b="1" dirty="0" smtClean="0">
                <a:solidFill>
                  <a:srgbClr val="002060"/>
                </a:solidFill>
              </a:rPr>
              <a:t>must</a:t>
            </a:r>
            <a:r>
              <a:rPr lang="de-DE" sz="2000" dirty="0" smtClean="0">
                <a:solidFill>
                  <a:srgbClr val="002060"/>
                </a:solidFill>
              </a:rPr>
              <a:t> </a:t>
            </a:r>
            <a:r>
              <a:rPr lang="de-DE" sz="2000" dirty="0" err="1" smtClean="0">
                <a:solidFill>
                  <a:srgbClr val="002060"/>
                </a:solidFill>
              </a:rPr>
              <a:t>have</a:t>
            </a:r>
            <a:r>
              <a:rPr lang="de-DE" sz="2000" dirty="0" smtClean="0">
                <a:solidFill>
                  <a:srgbClr val="002060"/>
                </a:solidFill>
              </a:rPr>
              <a:t> at least </a:t>
            </a:r>
            <a:r>
              <a:rPr lang="de-DE" sz="2000" b="1" dirty="0" smtClean="0">
                <a:solidFill>
                  <a:srgbClr val="002060"/>
                </a:solidFill>
              </a:rPr>
              <a:t>24 ECTS</a:t>
            </a:r>
            <a:r>
              <a:rPr lang="de-DE" sz="2000" dirty="0" smtClean="0">
                <a:solidFill>
                  <a:srgbClr val="002060"/>
                </a:solidFill>
              </a:rPr>
              <a:t> out </a:t>
            </a:r>
            <a:r>
              <a:rPr lang="de-DE" sz="2000" dirty="0" err="1" smtClean="0">
                <a:solidFill>
                  <a:srgbClr val="002060"/>
                </a:solidFill>
              </a:rPr>
              <a:t>of</a:t>
            </a:r>
            <a:r>
              <a:rPr lang="de-DE" sz="2000" dirty="0" smtClean="0">
                <a:solidFill>
                  <a:srgbClr val="002060"/>
                </a:solidFill>
              </a:rPr>
              <a:t> 30 ECTS</a:t>
            </a:r>
            <a:endParaRPr lang="de-DE" sz="1800" dirty="0" smtClean="0">
              <a:solidFill>
                <a:srgbClr val="00206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C4C8-C2E0-4EBA-BD2A-68B3183A07A3}" type="datetime1">
              <a:rPr lang="de-DE" altLang="de-DE" smtClean="0"/>
              <a:t>19.10.2019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smtClean="0"/>
              <a:t>www.master.uni-freiburg.de</a:t>
            </a: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05401-D746-42A1-9A5D-62F56895CD11}" type="slidenum">
              <a:rPr lang="de-DE" altLang="de-DE" smtClean="0"/>
              <a:pPr/>
              <a:t>34</a:t>
            </a:fld>
            <a:endParaRPr lang="de-DE" altLang="de-DE"/>
          </a:p>
        </p:txBody>
      </p:sp>
      <p:sp>
        <p:nvSpPr>
          <p:cNvPr id="8" name="Geschweifte Klammer rechts 7"/>
          <p:cNvSpPr/>
          <p:nvPr/>
        </p:nvSpPr>
        <p:spPr>
          <a:xfrm>
            <a:off x="5796136" y="2348880"/>
            <a:ext cx="1512168" cy="2880320"/>
          </a:xfrm>
          <a:prstGeom prst="rightBrace">
            <a:avLst>
              <a:gd name="adj1" fmla="val 8333"/>
              <a:gd name="adj2" fmla="val 51433"/>
            </a:avLst>
          </a:prstGeom>
          <a:noFill/>
          <a:ln w="19050" cmpd="sng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7380312" y="3573016"/>
            <a:ext cx="18722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600" dirty="0" smtClean="0">
                <a:solidFill>
                  <a:srgbClr val="002060"/>
                </a:solidFill>
              </a:rPr>
              <a:t>30 ECTS</a:t>
            </a:r>
            <a:endParaRPr lang="de-DE" sz="2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41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 algn="ctr">
              <a:buNone/>
            </a:pPr>
            <a:r>
              <a:rPr lang="de-DE" dirty="0" err="1" smtClean="0">
                <a:solidFill>
                  <a:srgbClr val="FF0000"/>
                </a:solidFill>
              </a:rPr>
              <a:t>Replacement</a:t>
            </a:r>
            <a:endParaRPr lang="de-DE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de-DE" sz="2800" dirty="0" smtClean="0">
                <a:solidFill>
                  <a:srgbClr val="FF0000"/>
                </a:solidFill>
              </a:rPr>
              <a:t>(</a:t>
            </a:r>
            <a:r>
              <a:rPr lang="de-DE" sz="2800" dirty="0" err="1" smtClean="0">
                <a:solidFill>
                  <a:srgbClr val="FF0000"/>
                </a:solidFill>
              </a:rPr>
              <a:t>a.k.a</a:t>
            </a:r>
            <a:r>
              <a:rPr lang="de-DE" sz="2800" dirty="0" smtClean="0">
                <a:solidFill>
                  <a:srgbClr val="FF0000"/>
                </a:solidFill>
              </a:rPr>
              <a:t>. The Joker)</a:t>
            </a:r>
          </a:p>
          <a:p>
            <a:pPr marL="0" indent="0" algn="ctr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You can replace </a:t>
            </a: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one of the Economic Theory and Policy courses </a:t>
            </a: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with another internal elective course </a:t>
            </a: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of 6 ECTS value.</a:t>
            </a:r>
          </a:p>
          <a:p>
            <a:pPr marL="0" indent="0" algn="ctr"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Form for replacement can be found here:</a:t>
            </a:r>
          </a:p>
          <a:p>
            <a:pPr marL="0" indent="0" algn="ctr">
              <a:buNone/>
            </a:pPr>
            <a:r>
              <a:rPr lang="de-DE" sz="2000" dirty="0" smtClean="0">
                <a:solidFill>
                  <a:srgbClr val="002060"/>
                </a:solidFill>
                <a:hlinkClick r:id="rId2"/>
              </a:rPr>
              <a:t>https://master.econ.uni-freiburg.de/students/replacement-compulsory-course-form</a:t>
            </a:r>
            <a:endParaRPr lang="de-DE" sz="20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de-DE" sz="2600" dirty="0">
              <a:solidFill>
                <a:srgbClr val="00206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C4C8-C2E0-4EBA-BD2A-68B3183A07A3}" type="datetime1">
              <a:rPr lang="de-DE" altLang="de-DE" smtClean="0"/>
              <a:t>19.10.2019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smtClean="0"/>
              <a:t>www.master.uni-freiburg.de</a:t>
            </a: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05401-D746-42A1-9A5D-62F56895CD11}" type="slidenum">
              <a:rPr lang="de-DE" altLang="de-DE" smtClean="0"/>
              <a:pPr/>
              <a:t>35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2525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323" y="116632"/>
            <a:ext cx="5903912" cy="720725"/>
          </a:xfrm>
        </p:spPr>
        <p:txBody>
          <a:bodyPr/>
          <a:lstStyle/>
          <a:p>
            <a:r>
              <a:rPr lang="de-DE" dirty="0" err="1" smtClean="0">
                <a:solidFill>
                  <a:srgbClr val="FF0000"/>
                </a:solidFill>
              </a:rPr>
              <a:t>How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replace</a:t>
            </a:r>
            <a:r>
              <a:rPr lang="de-DE" dirty="0" smtClean="0">
                <a:solidFill>
                  <a:srgbClr val="FF0000"/>
                </a:solidFill>
              </a:rPr>
              <a:t> a </a:t>
            </a:r>
            <a:r>
              <a:rPr lang="de-DE" dirty="0" err="1" smtClean="0">
                <a:solidFill>
                  <a:srgbClr val="FF0000"/>
                </a:solidFill>
              </a:rPr>
              <a:t>mandatory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course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by</a:t>
            </a:r>
            <a:r>
              <a:rPr lang="de-DE" dirty="0" smtClean="0">
                <a:solidFill>
                  <a:srgbClr val="FF0000"/>
                </a:solidFill>
              </a:rPr>
              <a:t> an </a:t>
            </a:r>
            <a:r>
              <a:rPr lang="de-DE" dirty="0" err="1" smtClean="0">
                <a:solidFill>
                  <a:srgbClr val="FF0000"/>
                </a:solidFill>
              </a:rPr>
              <a:t>elective</a:t>
            </a:r>
            <a:r>
              <a:rPr lang="de-DE" dirty="0" smtClean="0">
                <a:solidFill>
                  <a:srgbClr val="FF0000"/>
                </a:solidFill>
              </a:rPr>
              <a:t>?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C4C8-C2E0-4EBA-BD2A-68B3183A07A3}" type="datetime1">
              <a:rPr lang="de-DE" altLang="de-DE" smtClean="0"/>
              <a:t>19.10.2019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smtClean="0"/>
              <a:t>www.master.uni-freiburg.de</a:t>
            </a: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05401-D746-42A1-9A5D-62F56895CD11}" type="slidenum">
              <a:rPr lang="de-DE" altLang="de-DE" smtClean="0"/>
              <a:pPr/>
              <a:t>36</a:t>
            </a:fld>
            <a:endParaRPr lang="de-DE" alt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587" y="1196752"/>
            <a:ext cx="5076825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24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2" y="1484313"/>
            <a:ext cx="8136135" cy="4751387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 smtClean="0">
                <a:solidFill>
                  <a:srgbClr val="FF0000"/>
                </a:solidFill>
              </a:rPr>
              <a:t>Quantitative Economics (16 ECTS)</a:t>
            </a:r>
          </a:p>
          <a:p>
            <a:pPr marL="0" indent="0" algn="ctr">
              <a:buNone/>
            </a:pPr>
            <a:endParaRPr lang="de-DE" dirty="0"/>
          </a:p>
          <a:p>
            <a:pPr>
              <a:buFont typeface="Wingdings" panose="05000000000000000000" pitchFamily="2" charset="2"/>
              <a:buChar char="ü"/>
            </a:pPr>
            <a:r>
              <a:rPr lang="de-DE" sz="2600" dirty="0" err="1" smtClean="0">
                <a:solidFill>
                  <a:srgbClr val="002060"/>
                </a:solidFill>
              </a:rPr>
              <a:t>Computational</a:t>
            </a:r>
            <a:r>
              <a:rPr lang="de-DE" sz="2600" dirty="0" smtClean="0">
                <a:solidFill>
                  <a:srgbClr val="002060"/>
                </a:solidFill>
              </a:rPr>
              <a:t> Economics  (6 ECTS)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2600" dirty="0" smtClean="0">
                <a:solidFill>
                  <a:srgbClr val="002060"/>
                </a:solidFill>
              </a:rPr>
              <a:t>Intermediate </a:t>
            </a:r>
            <a:r>
              <a:rPr lang="de-DE" sz="2600" dirty="0" err="1" smtClean="0">
                <a:solidFill>
                  <a:srgbClr val="002060"/>
                </a:solidFill>
              </a:rPr>
              <a:t>Econometrics</a:t>
            </a:r>
            <a:r>
              <a:rPr lang="de-DE" sz="2600" dirty="0" smtClean="0">
                <a:solidFill>
                  <a:srgbClr val="002060"/>
                </a:solidFill>
              </a:rPr>
              <a:t> (10ECTS)</a:t>
            </a:r>
          </a:p>
          <a:p>
            <a:pPr marL="0" indent="0">
              <a:buNone/>
            </a:pPr>
            <a:endParaRPr lang="de-DE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de-DE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de-DE" sz="2400" dirty="0" err="1" smtClean="0">
                <a:solidFill>
                  <a:srgbClr val="002060"/>
                </a:solidFill>
              </a:rPr>
              <a:t>You</a:t>
            </a:r>
            <a:r>
              <a:rPr lang="de-DE" sz="2400" dirty="0" smtClean="0">
                <a:solidFill>
                  <a:srgbClr val="002060"/>
                </a:solidFill>
              </a:rPr>
              <a:t> </a:t>
            </a:r>
            <a:r>
              <a:rPr lang="de-DE" sz="2400" dirty="0" err="1" smtClean="0">
                <a:solidFill>
                  <a:srgbClr val="002060"/>
                </a:solidFill>
              </a:rPr>
              <a:t>can</a:t>
            </a:r>
            <a:r>
              <a:rPr lang="en-US" sz="2400" dirty="0" smtClean="0">
                <a:solidFill>
                  <a:srgbClr val="002060"/>
                </a:solidFill>
              </a:rPr>
              <a:t>’</a:t>
            </a:r>
            <a:r>
              <a:rPr lang="de-DE" sz="2400" dirty="0" smtClean="0">
                <a:solidFill>
                  <a:srgbClr val="002060"/>
                </a:solidFill>
              </a:rPr>
              <a:t>t </a:t>
            </a:r>
            <a:r>
              <a:rPr lang="de-DE" sz="2400" dirty="0" err="1" smtClean="0">
                <a:solidFill>
                  <a:srgbClr val="002060"/>
                </a:solidFill>
              </a:rPr>
              <a:t>replace</a:t>
            </a:r>
            <a:r>
              <a:rPr lang="de-DE" sz="2400" dirty="0" smtClean="0">
                <a:solidFill>
                  <a:srgbClr val="002060"/>
                </a:solidFill>
              </a:rPr>
              <a:t> </a:t>
            </a:r>
            <a:r>
              <a:rPr lang="de-DE" sz="2400" dirty="0" err="1" smtClean="0">
                <a:solidFill>
                  <a:srgbClr val="002060"/>
                </a:solidFill>
              </a:rPr>
              <a:t>any</a:t>
            </a:r>
            <a:r>
              <a:rPr lang="de-DE" sz="2400" dirty="0" smtClean="0">
                <a:solidFill>
                  <a:srgbClr val="002060"/>
                </a:solidFill>
              </a:rPr>
              <a:t> </a:t>
            </a:r>
            <a:r>
              <a:rPr lang="de-DE" sz="2400" dirty="0" err="1" smtClean="0">
                <a:solidFill>
                  <a:srgbClr val="002060"/>
                </a:solidFill>
              </a:rPr>
              <a:t>of</a:t>
            </a:r>
            <a:r>
              <a:rPr lang="de-DE" sz="2400" dirty="0" smtClean="0">
                <a:solidFill>
                  <a:srgbClr val="002060"/>
                </a:solidFill>
              </a:rPr>
              <a:t> </a:t>
            </a:r>
            <a:r>
              <a:rPr lang="de-DE" sz="2400" dirty="0" err="1" smtClean="0">
                <a:solidFill>
                  <a:srgbClr val="002060"/>
                </a:solidFill>
              </a:rPr>
              <a:t>the</a:t>
            </a:r>
            <a:r>
              <a:rPr lang="de-DE" sz="2400" dirty="0" smtClean="0">
                <a:solidFill>
                  <a:srgbClr val="002060"/>
                </a:solidFill>
              </a:rPr>
              <a:t> </a:t>
            </a:r>
            <a:r>
              <a:rPr lang="de-DE" sz="2400" dirty="0" err="1" smtClean="0">
                <a:solidFill>
                  <a:srgbClr val="002060"/>
                </a:solidFill>
              </a:rPr>
              <a:t>courses</a:t>
            </a:r>
            <a:endParaRPr lang="de-DE" sz="2400" dirty="0">
              <a:solidFill>
                <a:srgbClr val="00206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C4C8-C2E0-4EBA-BD2A-68B3183A07A3}" type="datetime1">
              <a:rPr lang="de-DE" altLang="de-DE" smtClean="0"/>
              <a:t>19.10.2019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smtClean="0"/>
              <a:t>www.master.uni-freiburg.de</a:t>
            </a: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05401-D746-42A1-9A5D-62F56895CD11}" type="slidenum">
              <a:rPr lang="de-DE" altLang="de-DE" smtClean="0"/>
              <a:pPr/>
              <a:t>37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0084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2" y="1484313"/>
            <a:ext cx="7992119" cy="4751387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 err="1" smtClean="0">
                <a:solidFill>
                  <a:srgbClr val="FF0000"/>
                </a:solidFill>
              </a:rPr>
              <a:t>Specializations</a:t>
            </a:r>
            <a:r>
              <a:rPr lang="de-DE" dirty="0" smtClean="0">
                <a:solidFill>
                  <a:srgbClr val="FF0000"/>
                </a:solidFill>
              </a:rPr>
              <a:t>…</a:t>
            </a:r>
          </a:p>
          <a:p>
            <a:pPr marL="0" indent="0" algn="ctr">
              <a:buNone/>
            </a:pPr>
            <a:endParaRPr lang="de-DE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DE" sz="2400" dirty="0" smtClean="0">
                <a:solidFill>
                  <a:srgbClr val="002060"/>
                </a:solidFill>
              </a:rPr>
              <a:t>E&amp;P: </a:t>
            </a:r>
            <a:r>
              <a:rPr lang="de-DE" sz="2400" dirty="0">
                <a:solidFill>
                  <a:srgbClr val="002060"/>
                </a:solidFill>
              </a:rPr>
              <a:t>	</a:t>
            </a:r>
            <a:r>
              <a:rPr lang="de-DE" sz="2400" dirty="0" smtClean="0">
                <a:solidFill>
                  <a:srgbClr val="002060"/>
                </a:solidFill>
              </a:rPr>
              <a:t>Constitutional </a:t>
            </a:r>
            <a:r>
              <a:rPr lang="de-DE" sz="2400" dirty="0" smtClean="0">
                <a:solidFill>
                  <a:srgbClr val="002060"/>
                </a:solidFill>
              </a:rPr>
              <a:t>Economics / Global Economics </a:t>
            </a:r>
            <a:r>
              <a:rPr lang="de-DE" sz="2400" dirty="0" err="1" smtClean="0">
                <a:solidFill>
                  <a:srgbClr val="002060"/>
                </a:solidFill>
              </a:rPr>
              <a:t>Governance</a:t>
            </a:r>
            <a:endParaRPr lang="de-DE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de-DE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de-DE" sz="2400" dirty="0" smtClean="0">
                <a:solidFill>
                  <a:srgbClr val="002060"/>
                </a:solidFill>
              </a:rPr>
              <a:t>F: </a:t>
            </a:r>
            <a:r>
              <a:rPr lang="de-DE" sz="2400" dirty="0">
                <a:solidFill>
                  <a:srgbClr val="002060"/>
                </a:solidFill>
              </a:rPr>
              <a:t>	</a:t>
            </a:r>
            <a:r>
              <a:rPr lang="de-DE" sz="2400" dirty="0" err="1" smtClean="0">
                <a:solidFill>
                  <a:srgbClr val="002060"/>
                </a:solidFill>
              </a:rPr>
              <a:t>Principle</a:t>
            </a:r>
            <a:r>
              <a:rPr lang="de-DE" sz="2400" dirty="0" smtClean="0">
                <a:solidFill>
                  <a:srgbClr val="002060"/>
                </a:solidFill>
              </a:rPr>
              <a:t> </a:t>
            </a:r>
            <a:r>
              <a:rPr lang="de-DE" sz="2400" dirty="0" err="1" smtClean="0">
                <a:solidFill>
                  <a:srgbClr val="002060"/>
                </a:solidFill>
              </a:rPr>
              <a:t>of</a:t>
            </a:r>
            <a:r>
              <a:rPr lang="de-DE" sz="2400" dirty="0" smtClean="0">
                <a:solidFill>
                  <a:srgbClr val="002060"/>
                </a:solidFill>
              </a:rPr>
              <a:t> </a:t>
            </a:r>
            <a:r>
              <a:rPr lang="de-DE" sz="2400" dirty="0" err="1" smtClean="0">
                <a:solidFill>
                  <a:srgbClr val="002060"/>
                </a:solidFill>
              </a:rPr>
              <a:t>Finance</a:t>
            </a:r>
            <a:endParaRPr lang="de-DE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de-DE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de-DE" sz="2400" dirty="0" smtClean="0">
                <a:solidFill>
                  <a:srgbClr val="002060"/>
                </a:solidFill>
              </a:rPr>
              <a:t>ISNE :  Network Economics </a:t>
            </a:r>
            <a:r>
              <a:rPr lang="de-DE" sz="2400" dirty="0" err="1" smtClean="0">
                <a:solidFill>
                  <a:srgbClr val="002060"/>
                </a:solidFill>
              </a:rPr>
              <a:t>or</a:t>
            </a:r>
            <a:r>
              <a:rPr lang="de-DE" sz="2400" dirty="0" smtClean="0">
                <a:solidFill>
                  <a:srgbClr val="002060"/>
                </a:solidFill>
              </a:rPr>
              <a:t> Electronic </a:t>
            </a:r>
            <a:r>
              <a:rPr lang="de-DE" sz="2400" dirty="0" err="1" smtClean="0">
                <a:solidFill>
                  <a:srgbClr val="002060"/>
                </a:solidFill>
              </a:rPr>
              <a:t>Markets</a:t>
            </a:r>
            <a:endParaRPr lang="de-DE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de-DE" sz="2400" dirty="0" smtClean="0">
                <a:solidFill>
                  <a:srgbClr val="002060"/>
                </a:solidFill>
              </a:rPr>
              <a:t> </a:t>
            </a:r>
          </a:p>
          <a:p>
            <a:pPr marL="0" indent="0">
              <a:buNone/>
            </a:pPr>
            <a:r>
              <a:rPr lang="de-DE" sz="2000" b="1" dirty="0" err="1" smtClean="0">
                <a:solidFill>
                  <a:srgbClr val="002060"/>
                </a:solidFill>
              </a:rPr>
              <a:t>You</a:t>
            </a:r>
            <a:r>
              <a:rPr lang="de-DE" sz="2000" b="1" dirty="0" smtClean="0">
                <a:solidFill>
                  <a:srgbClr val="002060"/>
                </a:solidFill>
              </a:rPr>
              <a:t> </a:t>
            </a:r>
            <a:r>
              <a:rPr lang="de-DE" sz="2000" b="1" dirty="0" err="1" smtClean="0">
                <a:solidFill>
                  <a:srgbClr val="002060"/>
                </a:solidFill>
              </a:rPr>
              <a:t>cannot</a:t>
            </a:r>
            <a:r>
              <a:rPr lang="de-DE" sz="2000" b="1" dirty="0" smtClean="0">
                <a:solidFill>
                  <a:srgbClr val="002060"/>
                </a:solidFill>
              </a:rPr>
              <a:t> </a:t>
            </a:r>
            <a:r>
              <a:rPr lang="de-DE" sz="2000" b="1" dirty="0" err="1" smtClean="0">
                <a:solidFill>
                  <a:srgbClr val="002060"/>
                </a:solidFill>
              </a:rPr>
              <a:t>take</a:t>
            </a:r>
            <a:r>
              <a:rPr lang="de-DE" sz="2000" b="1" dirty="0" smtClean="0">
                <a:solidFill>
                  <a:srgbClr val="002060"/>
                </a:solidFill>
              </a:rPr>
              <a:t> a </a:t>
            </a:r>
            <a:r>
              <a:rPr lang="de-DE" sz="2000" b="1" dirty="0" err="1" smtClean="0">
                <a:solidFill>
                  <a:srgbClr val="002060"/>
                </a:solidFill>
              </a:rPr>
              <a:t>specialization</a:t>
            </a:r>
            <a:r>
              <a:rPr lang="de-DE" sz="2000" b="1" dirty="0" smtClean="0">
                <a:solidFill>
                  <a:srgbClr val="002060"/>
                </a:solidFill>
              </a:rPr>
              <a:t> </a:t>
            </a:r>
            <a:r>
              <a:rPr lang="de-DE" sz="2000" b="1" dirty="0" err="1" smtClean="0">
                <a:solidFill>
                  <a:srgbClr val="002060"/>
                </a:solidFill>
              </a:rPr>
              <a:t>course</a:t>
            </a:r>
            <a:r>
              <a:rPr lang="de-DE" sz="2000" b="1" dirty="0" smtClean="0">
                <a:solidFill>
                  <a:srgbClr val="002060"/>
                </a:solidFill>
              </a:rPr>
              <a:t> </a:t>
            </a:r>
            <a:r>
              <a:rPr lang="de-DE" sz="2000" b="1" dirty="0" err="1" smtClean="0">
                <a:solidFill>
                  <a:srgbClr val="002060"/>
                </a:solidFill>
              </a:rPr>
              <a:t>from</a:t>
            </a:r>
            <a:r>
              <a:rPr lang="de-DE" sz="2000" b="1" dirty="0" smtClean="0">
                <a:solidFill>
                  <a:srgbClr val="002060"/>
                </a:solidFill>
              </a:rPr>
              <a:t> </a:t>
            </a:r>
            <a:r>
              <a:rPr lang="de-DE" sz="2000" b="1" dirty="0" err="1" smtClean="0">
                <a:solidFill>
                  <a:srgbClr val="002060"/>
                </a:solidFill>
              </a:rPr>
              <a:t>another</a:t>
            </a:r>
            <a:r>
              <a:rPr lang="de-DE" sz="2000" b="1" dirty="0" smtClean="0">
                <a:solidFill>
                  <a:srgbClr val="002060"/>
                </a:solidFill>
              </a:rPr>
              <a:t> </a:t>
            </a:r>
            <a:r>
              <a:rPr lang="de-DE" sz="2000" b="1" dirty="0" err="1" smtClean="0">
                <a:solidFill>
                  <a:srgbClr val="002060"/>
                </a:solidFill>
              </a:rPr>
              <a:t>profile</a:t>
            </a:r>
            <a:r>
              <a:rPr lang="de-DE" sz="2000" b="1" dirty="0" smtClean="0">
                <a:solidFill>
                  <a:srgbClr val="002060"/>
                </a:solidFill>
              </a:rPr>
              <a:t>.</a:t>
            </a:r>
            <a:endParaRPr lang="de-DE" sz="20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de-DE" sz="2000" b="1" dirty="0">
                <a:solidFill>
                  <a:srgbClr val="002060"/>
                </a:solidFill>
              </a:rPr>
              <a:t>	</a:t>
            </a:r>
            <a:r>
              <a:rPr lang="de-DE" sz="2000" b="1" dirty="0" err="1" smtClean="0">
                <a:solidFill>
                  <a:srgbClr val="002060"/>
                </a:solidFill>
              </a:rPr>
              <a:t>Exception</a:t>
            </a:r>
            <a:r>
              <a:rPr lang="de-DE" sz="2000" b="1" dirty="0" smtClean="0">
                <a:solidFill>
                  <a:srgbClr val="002060"/>
                </a:solidFill>
              </a:rPr>
              <a:t>: Electronic </a:t>
            </a:r>
            <a:r>
              <a:rPr lang="de-DE" sz="2000" b="1" dirty="0" err="1" smtClean="0">
                <a:solidFill>
                  <a:srgbClr val="002060"/>
                </a:solidFill>
              </a:rPr>
              <a:t>Markets</a:t>
            </a:r>
            <a:endParaRPr lang="de-DE" sz="20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de-DE" sz="2400" dirty="0"/>
              <a:t>	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C4C8-C2E0-4EBA-BD2A-68B3183A07A3}" type="datetime1">
              <a:rPr lang="de-DE" altLang="de-DE" smtClean="0"/>
              <a:t>19.10.2019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dirty="0" smtClean="0"/>
              <a:t>www.master.uni-freiburg.de</a:t>
            </a:r>
            <a:endParaRPr lang="de-DE" alt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05401-D746-42A1-9A5D-62F56895CD11}" type="slidenum">
              <a:rPr lang="de-DE" altLang="de-DE" smtClean="0"/>
              <a:pPr/>
              <a:t>38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2195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DE" dirty="0" err="1" smtClean="0">
                <a:solidFill>
                  <a:srgbClr val="FF0000"/>
                </a:solidFill>
              </a:rPr>
              <a:t>Electives</a:t>
            </a:r>
            <a:r>
              <a:rPr lang="de-DE" dirty="0" smtClean="0">
                <a:solidFill>
                  <a:srgbClr val="FF0000"/>
                </a:solidFill>
              </a:rPr>
              <a:t> – 44 ECTS</a:t>
            </a:r>
          </a:p>
          <a:p>
            <a:pPr marL="0" indent="0" algn="ctr">
              <a:buNone/>
            </a:pP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C4C8-C2E0-4EBA-BD2A-68B3183A07A3}" type="datetime1">
              <a:rPr lang="de-DE" altLang="de-DE" smtClean="0"/>
              <a:t>19.10.2019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smtClean="0"/>
              <a:t>www.master.uni-freiburg.de</a:t>
            </a: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05401-D746-42A1-9A5D-62F56895CD11}" type="slidenum">
              <a:rPr lang="de-DE" altLang="de-DE" smtClean="0"/>
              <a:pPr/>
              <a:t>39</a:t>
            </a:fld>
            <a:endParaRPr lang="de-DE" altLang="de-DE"/>
          </a:p>
        </p:txBody>
      </p:sp>
      <p:sp>
        <p:nvSpPr>
          <p:cNvPr id="8" name="Textfeld 7"/>
          <p:cNvSpPr txBox="1"/>
          <p:nvPr/>
        </p:nvSpPr>
        <p:spPr>
          <a:xfrm>
            <a:off x="460418" y="3013620"/>
            <a:ext cx="339150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600" b="1" dirty="0" smtClean="0">
                <a:solidFill>
                  <a:srgbClr val="002060"/>
                </a:solidFill>
              </a:rPr>
              <a:t>Internal</a:t>
            </a:r>
          </a:p>
          <a:p>
            <a:pPr algn="ctr"/>
            <a:r>
              <a:rPr lang="de-DE" sz="2600" dirty="0" smtClean="0">
                <a:solidFill>
                  <a:srgbClr val="002060"/>
                </a:solidFill>
              </a:rPr>
              <a:t>At least (!!!) 32 ECTS </a:t>
            </a:r>
            <a:r>
              <a:rPr lang="de-DE" sz="2600" dirty="0" err="1" smtClean="0">
                <a:solidFill>
                  <a:srgbClr val="002060"/>
                </a:solidFill>
              </a:rPr>
              <a:t>from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u="sng" dirty="0" err="1" smtClean="0">
                <a:solidFill>
                  <a:srgbClr val="002060"/>
                </a:solidFill>
              </a:rPr>
              <a:t>your</a:t>
            </a:r>
            <a:r>
              <a:rPr lang="de-DE" sz="2600" u="sng" dirty="0" smtClean="0">
                <a:solidFill>
                  <a:srgbClr val="002060"/>
                </a:solidFill>
              </a:rPr>
              <a:t> </a:t>
            </a:r>
            <a:r>
              <a:rPr lang="de-DE" sz="2600" u="sng" dirty="0" err="1" smtClean="0">
                <a:solidFill>
                  <a:srgbClr val="002060"/>
                </a:solidFill>
              </a:rPr>
              <a:t>area</a:t>
            </a:r>
            <a:r>
              <a:rPr lang="de-DE" sz="2600" u="sng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of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specialization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716016" y="3013620"/>
            <a:ext cx="339150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600" b="1" dirty="0" err="1" smtClean="0">
                <a:solidFill>
                  <a:srgbClr val="002060"/>
                </a:solidFill>
              </a:rPr>
              <a:t>External</a:t>
            </a:r>
            <a:endParaRPr lang="de-DE" sz="2600" b="1" dirty="0" smtClean="0">
              <a:solidFill>
                <a:srgbClr val="002060"/>
              </a:solidFill>
            </a:endParaRPr>
          </a:p>
          <a:p>
            <a:pPr algn="ctr"/>
            <a:r>
              <a:rPr lang="de-DE" sz="2600" dirty="0" err="1" smtClean="0">
                <a:solidFill>
                  <a:srgbClr val="002060"/>
                </a:solidFill>
              </a:rPr>
              <a:t>Up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to</a:t>
            </a:r>
            <a:r>
              <a:rPr lang="de-DE" sz="2600" dirty="0" smtClean="0">
                <a:solidFill>
                  <a:srgbClr val="002060"/>
                </a:solidFill>
              </a:rPr>
              <a:t> (!!!) </a:t>
            </a:r>
            <a:r>
              <a:rPr lang="de-DE" sz="2600" dirty="0">
                <a:solidFill>
                  <a:srgbClr val="002060"/>
                </a:solidFill>
              </a:rPr>
              <a:t>1</a:t>
            </a:r>
            <a:r>
              <a:rPr lang="de-DE" sz="2600" dirty="0" smtClean="0">
                <a:solidFill>
                  <a:srgbClr val="002060"/>
                </a:solidFill>
              </a:rPr>
              <a:t>2 ECTS </a:t>
            </a:r>
            <a:r>
              <a:rPr lang="de-DE" sz="2600" dirty="0" err="1" smtClean="0">
                <a:solidFill>
                  <a:srgbClr val="002060"/>
                </a:solidFill>
              </a:rPr>
              <a:t>from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u="sng" dirty="0" err="1" smtClean="0">
                <a:solidFill>
                  <a:srgbClr val="002060"/>
                </a:solidFill>
              </a:rPr>
              <a:t>another</a:t>
            </a:r>
            <a:r>
              <a:rPr lang="de-DE" sz="2600" u="sng" dirty="0" smtClean="0">
                <a:solidFill>
                  <a:srgbClr val="002060"/>
                </a:solidFill>
              </a:rPr>
              <a:t> </a:t>
            </a:r>
            <a:r>
              <a:rPr lang="de-DE" sz="2600" u="sng" dirty="0" err="1" smtClean="0">
                <a:solidFill>
                  <a:srgbClr val="002060"/>
                </a:solidFill>
              </a:rPr>
              <a:t>area</a:t>
            </a:r>
            <a:r>
              <a:rPr lang="de-DE" sz="2600" u="sng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of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specialization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de-DE" sz="2600" dirty="0" smtClean="0">
                <a:solidFill>
                  <a:srgbClr val="002060"/>
                </a:solidFill>
              </a:rPr>
              <a:t>-</a:t>
            </a:r>
            <a:endParaRPr lang="de-DE" sz="2600" dirty="0">
              <a:solidFill>
                <a:srgbClr val="002060"/>
              </a:solidFill>
            </a:endParaRPr>
          </a:p>
          <a:p>
            <a:pPr algn="ctr"/>
            <a:r>
              <a:rPr lang="de-DE" sz="2600" dirty="0" smtClean="0">
                <a:solidFill>
                  <a:srgbClr val="002060"/>
                </a:solidFill>
              </a:rPr>
              <a:t>but still </a:t>
            </a:r>
            <a:r>
              <a:rPr lang="de-DE" sz="2600" dirty="0" err="1" smtClean="0">
                <a:solidFill>
                  <a:srgbClr val="002060"/>
                </a:solidFill>
              </a:rPr>
              <a:t>within</a:t>
            </a:r>
            <a:r>
              <a:rPr lang="de-DE" sz="2600" dirty="0" smtClean="0">
                <a:solidFill>
                  <a:srgbClr val="002060"/>
                </a:solidFill>
              </a:rPr>
              <a:t> Economics!</a:t>
            </a:r>
          </a:p>
          <a:p>
            <a:pPr algn="ctr"/>
            <a:r>
              <a:rPr lang="de-DE" sz="2600" dirty="0" smtClean="0">
                <a:solidFill>
                  <a:srgbClr val="002060"/>
                </a:solidFill>
              </a:rPr>
              <a:t>(</a:t>
            </a:r>
            <a:r>
              <a:rPr lang="de-DE" sz="2600" dirty="0" err="1" smtClean="0">
                <a:solidFill>
                  <a:srgbClr val="002060"/>
                </a:solidFill>
              </a:rPr>
              <a:t>no</a:t>
            </a:r>
            <a:r>
              <a:rPr lang="de-DE" sz="2600" dirty="0" smtClean="0">
                <a:solidFill>
                  <a:srgbClr val="002060"/>
                </a:solidFill>
              </a:rPr>
              <a:t> Art </a:t>
            </a:r>
            <a:r>
              <a:rPr lang="de-DE" sz="2600" dirty="0" err="1" smtClean="0">
                <a:solidFill>
                  <a:srgbClr val="002060"/>
                </a:solidFill>
              </a:rPr>
              <a:t>History</a:t>
            </a:r>
            <a:r>
              <a:rPr lang="de-DE" sz="2600" dirty="0" smtClean="0">
                <a:solidFill>
                  <a:srgbClr val="002060"/>
                </a:solidFill>
              </a:rPr>
              <a:t> sorry)</a:t>
            </a:r>
            <a:endParaRPr lang="de-DE" sz="2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91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2" y="304800"/>
            <a:ext cx="7747025" cy="720725"/>
          </a:xfrm>
        </p:spPr>
        <p:txBody>
          <a:bodyPr/>
          <a:lstStyle/>
          <a:p>
            <a:r>
              <a:rPr lang="de-DE" sz="2600" dirty="0" smtClean="0">
                <a:latin typeface="+mn-lt"/>
              </a:rPr>
              <a:t>MEP Professors / Academic </a:t>
            </a:r>
            <a:r>
              <a:rPr lang="de-DE" sz="2600" dirty="0" err="1" smtClean="0">
                <a:latin typeface="+mn-lt"/>
              </a:rPr>
              <a:t>Coordinators</a:t>
            </a:r>
            <a:r>
              <a:rPr lang="de-DE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de-DE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F7FE9-A98E-411D-8656-AB0B70CFADD3}" type="datetime1">
              <a:rPr lang="de-DE" smtClean="0"/>
              <a:t>19.10.2019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436A-A35D-4911-9271-1C8E7B23BE2F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1079500" y="6551613"/>
            <a:ext cx="6300788" cy="2349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431540" y="1362347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Program</a:t>
            </a:r>
            <a:r>
              <a:rPr lang="de-DE" dirty="0" smtClean="0"/>
              <a:t> </a:t>
            </a:r>
            <a:r>
              <a:rPr lang="de-DE" dirty="0" err="1" smtClean="0"/>
              <a:t>Director</a:t>
            </a:r>
            <a:r>
              <a:rPr lang="de-DE" dirty="0" smtClean="0"/>
              <a:t>: Prof. Dr. </a:t>
            </a:r>
            <a:r>
              <a:rPr lang="de-DE" dirty="0" smtClean="0"/>
              <a:t>Dirk Neumann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844824"/>
            <a:ext cx="3224103" cy="4191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DE" dirty="0" smtClean="0">
                <a:solidFill>
                  <a:srgbClr val="FF0000"/>
                </a:solidFill>
              </a:rPr>
              <a:t>Master Thesis (24 ECTS)</a:t>
            </a:r>
          </a:p>
          <a:p>
            <a:pPr marL="0" indent="0" algn="ctr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de-DE" sz="2600" dirty="0" err="1" smtClean="0">
                <a:solidFill>
                  <a:srgbClr val="002060"/>
                </a:solidFill>
              </a:rPr>
              <a:t>You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can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start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as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soon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as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you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get</a:t>
            </a:r>
            <a:r>
              <a:rPr lang="de-DE" sz="2600" dirty="0" smtClean="0">
                <a:solidFill>
                  <a:srgbClr val="002060"/>
                </a:solidFill>
              </a:rPr>
              <a:t> 80 ECTS</a:t>
            </a:r>
          </a:p>
          <a:p>
            <a:pPr marL="0" indent="0" algn="ctr">
              <a:buNone/>
            </a:pPr>
            <a:endParaRPr lang="de-DE" sz="26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de-DE" sz="2600" dirty="0" err="1" smtClean="0">
                <a:solidFill>
                  <a:srgbClr val="002060"/>
                </a:solidFill>
              </a:rPr>
              <a:t>You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have</a:t>
            </a:r>
            <a:r>
              <a:rPr lang="de-DE" sz="2600" dirty="0" smtClean="0">
                <a:solidFill>
                  <a:srgbClr val="002060"/>
                </a:solidFill>
              </a:rPr>
              <a:t> 20 </a:t>
            </a:r>
            <a:r>
              <a:rPr lang="de-DE" sz="2600" dirty="0" err="1" smtClean="0">
                <a:solidFill>
                  <a:srgbClr val="002060"/>
                </a:solidFill>
              </a:rPr>
              <a:t>weeks</a:t>
            </a:r>
            <a:r>
              <a:rPr lang="de-DE" sz="2600" dirty="0" smtClean="0">
                <a:solidFill>
                  <a:srgbClr val="002060"/>
                </a:solidFill>
              </a:rPr>
              <a:t> after </a:t>
            </a:r>
            <a:r>
              <a:rPr lang="de-DE" sz="2600" dirty="0" err="1" smtClean="0">
                <a:solidFill>
                  <a:srgbClr val="002060"/>
                </a:solidFill>
              </a:rPr>
              <a:t>registration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to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complete</a:t>
            </a:r>
            <a:r>
              <a:rPr lang="de-DE" sz="2600" dirty="0" smtClean="0">
                <a:solidFill>
                  <a:srgbClr val="002060"/>
                </a:solidFill>
              </a:rPr>
              <a:t> it.</a:t>
            </a:r>
          </a:p>
          <a:p>
            <a:pPr marL="0" indent="0" algn="ctr">
              <a:buNone/>
            </a:pPr>
            <a:endParaRPr lang="de-DE" sz="26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de-DE" sz="2600" dirty="0" err="1" smtClean="0">
                <a:solidFill>
                  <a:srgbClr val="002060"/>
                </a:solidFill>
              </a:rPr>
              <a:t>There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is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no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obligation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as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to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when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you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should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register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for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your</a:t>
            </a:r>
            <a:r>
              <a:rPr lang="de-DE" sz="2600" dirty="0" smtClean="0">
                <a:solidFill>
                  <a:srgbClr val="002060"/>
                </a:solidFill>
              </a:rPr>
              <a:t> </a:t>
            </a:r>
            <a:r>
              <a:rPr lang="de-DE" sz="2600" dirty="0" err="1" smtClean="0">
                <a:solidFill>
                  <a:srgbClr val="002060"/>
                </a:solidFill>
              </a:rPr>
              <a:t>thesis</a:t>
            </a:r>
            <a:endParaRPr lang="de-DE" sz="2600" dirty="0">
              <a:solidFill>
                <a:srgbClr val="00206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C4C8-C2E0-4EBA-BD2A-68B3183A07A3}" type="datetime1">
              <a:rPr lang="de-DE" altLang="de-DE" smtClean="0"/>
              <a:t>19.10.2019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smtClean="0"/>
              <a:t>www.master.uni-freiburg.de</a:t>
            </a: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05401-D746-42A1-9A5D-62F56895CD11}" type="slidenum">
              <a:rPr lang="de-DE" altLang="de-DE" smtClean="0"/>
              <a:pPr/>
              <a:t>40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1839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FF0000"/>
                </a:solidFill>
              </a:rPr>
              <a:t>Procedure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of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master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thesis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Find a </a:t>
            </a:r>
            <a:r>
              <a:rPr lang="de-DE" dirty="0" err="1" smtClean="0"/>
              <a:t>supervisor</a:t>
            </a:r>
            <a:r>
              <a:rPr lang="de-DE" dirty="0" smtClean="0"/>
              <a:t> (on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own</a:t>
            </a:r>
            <a:r>
              <a:rPr lang="de-DE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err="1" smtClean="0"/>
              <a:t>Once</a:t>
            </a:r>
            <a:r>
              <a:rPr lang="de-DE" dirty="0" smtClean="0"/>
              <a:t> he </a:t>
            </a:r>
            <a:r>
              <a:rPr lang="de-DE" dirty="0" err="1" smtClean="0"/>
              <a:t>agrees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supervise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, </a:t>
            </a:r>
            <a:r>
              <a:rPr lang="de-DE" dirty="0" err="1" smtClean="0"/>
              <a:t>register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thesis</a:t>
            </a:r>
            <a:r>
              <a:rPr lang="de-DE" dirty="0" smtClean="0"/>
              <a:t> </a:t>
            </a:r>
          </a:p>
          <a:p>
            <a:pPr marL="914400" lvl="1" indent="-514350"/>
            <a:r>
              <a:rPr lang="de-DE" dirty="0" err="1" smtClean="0"/>
              <a:t>No</a:t>
            </a:r>
            <a:r>
              <a:rPr lang="de-DE" dirty="0" smtClean="0"/>
              <a:t> time </a:t>
            </a:r>
            <a:r>
              <a:rPr lang="de-DE" dirty="0" err="1" smtClean="0"/>
              <a:t>constraint</a:t>
            </a:r>
            <a:r>
              <a:rPr lang="de-DE" dirty="0" smtClean="0"/>
              <a:t> in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phase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de-DE" dirty="0" err="1" smtClean="0"/>
              <a:t>Once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supervisor</a:t>
            </a:r>
            <a:r>
              <a:rPr lang="de-DE" dirty="0" smtClean="0"/>
              <a:t> </a:t>
            </a:r>
            <a:r>
              <a:rPr lang="de-DE" dirty="0" err="1" smtClean="0"/>
              <a:t>agree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en-GB" dirty="0" smtClean="0"/>
              <a:t>title</a:t>
            </a:r>
            <a:r>
              <a:rPr lang="de-DE" dirty="0" smtClean="0"/>
              <a:t>,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register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title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thesis</a:t>
            </a:r>
            <a:endParaRPr lang="de-DE" dirty="0" smtClean="0"/>
          </a:p>
          <a:p>
            <a:pPr marL="914400" lvl="1" indent="-514350"/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20 </a:t>
            </a:r>
            <a:r>
              <a:rPr lang="de-DE" dirty="0" err="1" smtClean="0"/>
              <a:t>weeks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r>
              <a:rPr lang="de-DE" dirty="0" smtClean="0"/>
              <a:t> </a:t>
            </a:r>
            <a:r>
              <a:rPr lang="de-DE" dirty="0" err="1" smtClean="0"/>
              <a:t>counting</a:t>
            </a:r>
            <a:r>
              <a:rPr lang="de-DE" dirty="0"/>
              <a:t>!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3C4C8-C2E0-4EBA-BD2A-68B3183A07A3}" type="datetime1">
              <a:rPr lang="de-DE" altLang="de-DE" smtClean="0"/>
              <a:t>19.10.2019</a:t>
            </a:fld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smtClean="0"/>
              <a:t>www.master.uni-freiburg.de</a:t>
            </a: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05401-D746-42A1-9A5D-62F56895CD11}" type="slidenum">
              <a:rPr lang="de-DE" altLang="de-DE" smtClean="0"/>
              <a:pPr/>
              <a:t>41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1814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40" y="-15519"/>
            <a:ext cx="9277377" cy="6567132"/>
          </a:xfr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F339AE-B18B-4AAF-8AC8-077D8BA1BD01}" type="datetime1">
              <a:rPr lang="de-DE" smtClean="0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14.06.2010Präsentationstitel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34A9F3-D42A-4FBE-BE21-1DC71B4AE6B7}" type="slidenum">
              <a:rPr lang="de-DE" smtClean="0"/>
              <a:pPr>
                <a:defRPr/>
              </a:pPr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364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3" y="1268760"/>
            <a:ext cx="7340600" cy="4751387"/>
          </a:xfrm>
        </p:spPr>
        <p:txBody>
          <a:bodyPr/>
          <a:lstStyle/>
          <a:p>
            <a:pPr marL="0" indent="0" algn="ctr">
              <a:buNone/>
            </a:pPr>
            <a:r>
              <a:rPr lang="de-DE" sz="4800" dirty="0" smtClean="0">
                <a:solidFill>
                  <a:schemeClr val="bg1"/>
                </a:solidFill>
              </a:rPr>
              <a:t>Erasmus </a:t>
            </a:r>
            <a:r>
              <a:rPr lang="de-DE" sz="4800" dirty="0" err="1" smtClean="0">
                <a:solidFill>
                  <a:schemeClr val="bg1"/>
                </a:solidFill>
              </a:rPr>
              <a:t>and</a:t>
            </a:r>
            <a:r>
              <a:rPr lang="de-DE" sz="4800" dirty="0" smtClean="0">
                <a:solidFill>
                  <a:schemeClr val="bg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de-DE" sz="4800" dirty="0" err="1" smtClean="0">
                <a:solidFill>
                  <a:schemeClr val="bg1"/>
                </a:solidFill>
              </a:rPr>
              <a:t>academic</a:t>
            </a:r>
            <a:r>
              <a:rPr lang="de-DE" sz="4800" dirty="0" smtClean="0">
                <a:solidFill>
                  <a:schemeClr val="bg1"/>
                </a:solidFill>
              </a:rPr>
              <a:t> </a:t>
            </a:r>
            <a:r>
              <a:rPr lang="de-DE" sz="4800" dirty="0" err="1" smtClean="0">
                <a:solidFill>
                  <a:schemeClr val="bg1"/>
                </a:solidFill>
              </a:rPr>
              <a:t>exchanges</a:t>
            </a:r>
            <a:endParaRPr lang="de-DE" sz="4800" dirty="0">
              <a:solidFill>
                <a:schemeClr val="bg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5" y="3300275"/>
            <a:ext cx="9132505" cy="254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38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25" y="47625"/>
            <a:ext cx="7905750" cy="676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83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accent6"/>
                </a:solidFill>
              </a:rPr>
              <a:t>Where</a:t>
            </a:r>
            <a:r>
              <a:rPr lang="de-DE" dirty="0" smtClean="0">
                <a:solidFill>
                  <a:schemeClr val="accent6"/>
                </a:solidFill>
              </a:rPr>
              <a:t>?</a:t>
            </a:r>
            <a:endParaRPr lang="de-DE" dirty="0">
              <a:solidFill>
                <a:schemeClr val="accent6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43" y="1806371"/>
            <a:ext cx="8516850" cy="510279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299" y="959906"/>
            <a:ext cx="8425402" cy="493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25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DE" altLang="de-DE" sz="1800" dirty="0" smtClean="0"/>
              <a:t>Agreement </a:t>
            </a:r>
            <a:r>
              <a:rPr lang="de-DE" altLang="de-DE" sz="1800" dirty="0" err="1" smtClean="0"/>
              <a:t>with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partner</a:t>
            </a:r>
            <a:r>
              <a:rPr lang="de-DE" altLang="de-DE" sz="1800" dirty="0" smtClean="0"/>
              <a:t> University at </a:t>
            </a:r>
            <a:r>
              <a:rPr lang="de-DE" altLang="de-DE" sz="1800" dirty="0" err="1" smtClean="0"/>
              <a:t>the</a:t>
            </a:r>
            <a:r>
              <a:rPr lang="de-DE" altLang="de-DE" sz="1800" dirty="0" smtClean="0"/>
              <a:t> Department </a:t>
            </a:r>
            <a:r>
              <a:rPr lang="de-DE" altLang="de-DE" sz="1800" dirty="0" err="1" smtClean="0"/>
              <a:t>level</a:t>
            </a:r>
            <a:endParaRPr lang="de-DE" altLang="de-DE" sz="1800" dirty="0"/>
          </a:p>
          <a:p>
            <a:pPr>
              <a:lnSpc>
                <a:spcPct val="80000"/>
              </a:lnSpc>
            </a:pPr>
            <a:endParaRPr lang="de-DE" altLang="de-DE" sz="1800" dirty="0" smtClean="0"/>
          </a:p>
          <a:p>
            <a:pPr>
              <a:lnSpc>
                <a:spcPct val="80000"/>
              </a:lnSpc>
            </a:pPr>
            <a:r>
              <a:rPr lang="de-DE" altLang="de-DE" sz="1800" dirty="0" smtClean="0"/>
              <a:t>Short </a:t>
            </a:r>
            <a:r>
              <a:rPr lang="de-DE" altLang="de-DE" sz="1800" dirty="0" err="1" smtClean="0"/>
              <a:t>stages</a:t>
            </a:r>
            <a:r>
              <a:rPr lang="de-DE" altLang="de-DE" sz="1800" dirty="0" smtClean="0"/>
              <a:t> also </a:t>
            </a:r>
            <a:r>
              <a:rPr lang="de-DE" altLang="de-DE" sz="1800" dirty="0" err="1" smtClean="0"/>
              <a:t>possible</a:t>
            </a:r>
            <a:r>
              <a:rPr lang="de-DE" altLang="de-DE" sz="1800" dirty="0" smtClean="0"/>
              <a:t>, </a:t>
            </a:r>
            <a:r>
              <a:rPr lang="de-DE" altLang="de-DE" sz="1800" dirty="0" err="1" smtClean="0"/>
              <a:t>minimum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three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months</a:t>
            </a:r>
            <a:endParaRPr lang="de-DE" altLang="de-DE" sz="1800" dirty="0"/>
          </a:p>
          <a:p>
            <a:pPr>
              <a:lnSpc>
                <a:spcPct val="80000"/>
              </a:lnSpc>
            </a:pPr>
            <a:endParaRPr lang="de-DE" altLang="de-DE" sz="1800" dirty="0"/>
          </a:p>
          <a:p>
            <a:pPr>
              <a:lnSpc>
                <a:spcPct val="80000"/>
              </a:lnSpc>
            </a:pPr>
            <a:r>
              <a:rPr lang="de-DE" altLang="de-DE" sz="1800" dirty="0" err="1" smtClean="0"/>
              <a:t>Advising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and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supervision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by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the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responsibles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of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the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exchange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program</a:t>
            </a:r>
            <a:endParaRPr lang="de-DE" altLang="de-DE" sz="1800" dirty="0" smtClean="0"/>
          </a:p>
          <a:p>
            <a:pPr>
              <a:lnSpc>
                <a:spcPct val="80000"/>
              </a:lnSpc>
            </a:pPr>
            <a:endParaRPr lang="de-DE" altLang="de-DE" sz="1800" dirty="0"/>
          </a:p>
          <a:p>
            <a:pPr>
              <a:lnSpc>
                <a:spcPct val="80000"/>
              </a:lnSpc>
            </a:pPr>
            <a:r>
              <a:rPr lang="de-DE" altLang="de-DE" sz="1800" dirty="0" err="1" smtClean="0"/>
              <a:t>Acknowledgement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of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courses</a:t>
            </a:r>
            <a:r>
              <a:rPr lang="de-DE" altLang="de-DE" sz="1800" dirty="0" smtClean="0"/>
              <a:t>  </a:t>
            </a:r>
            <a:r>
              <a:rPr lang="de-DE" altLang="de-DE" sz="1800" dirty="0"/>
              <a:t/>
            </a:r>
            <a:br>
              <a:rPr lang="de-DE" altLang="de-DE" sz="1800" dirty="0"/>
            </a:br>
            <a:endParaRPr lang="de-DE" altLang="de-DE" sz="1800" dirty="0"/>
          </a:p>
          <a:p>
            <a:pPr>
              <a:lnSpc>
                <a:spcPct val="80000"/>
              </a:lnSpc>
            </a:pPr>
            <a:r>
              <a:rPr lang="de-DE" altLang="de-DE" sz="1800" dirty="0" err="1" smtClean="0"/>
              <a:t>No</a:t>
            </a:r>
            <a:r>
              <a:rPr lang="de-DE" altLang="de-DE" sz="1800" dirty="0" smtClean="0"/>
              <a:t> </a:t>
            </a:r>
            <a:r>
              <a:rPr lang="de-DE" altLang="de-DE" sz="1800" dirty="0" err="1"/>
              <a:t>f</a:t>
            </a:r>
            <a:r>
              <a:rPr lang="de-DE" altLang="de-DE" sz="1800" dirty="0" err="1" smtClean="0"/>
              <a:t>ees</a:t>
            </a:r>
            <a:r>
              <a:rPr lang="de-DE" altLang="de-DE" sz="1800" dirty="0" smtClean="0"/>
              <a:t> at </a:t>
            </a:r>
            <a:r>
              <a:rPr lang="de-DE" altLang="de-DE" sz="1800" dirty="0" err="1" smtClean="0"/>
              <a:t>the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destination</a:t>
            </a:r>
            <a:r>
              <a:rPr lang="de-DE" altLang="de-DE" sz="1800" dirty="0" smtClean="0"/>
              <a:t> University</a:t>
            </a:r>
            <a:endParaRPr lang="de-DE" altLang="de-DE" sz="1800" dirty="0"/>
          </a:p>
          <a:p>
            <a:pPr>
              <a:lnSpc>
                <a:spcPct val="80000"/>
              </a:lnSpc>
            </a:pPr>
            <a:endParaRPr lang="de-DE" altLang="de-DE" sz="1800" dirty="0"/>
          </a:p>
          <a:p>
            <a:pPr>
              <a:lnSpc>
                <a:spcPct val="80000"/>
              </a:lnSpc>
            </a:pPr>
            <a:r>
              <a:rPr lang="de-DE" altLang="de-DE" sz="1800" dirty="0" smtClean="0"/>
              <a:t>Minimum </a:t>
            </a:r>
            <a:r>
              <a:rPr lang="de-DE" altLang="de-DE" sz="1800" dirty="0" err="1" smtClean="0"/>
              <a:t>language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level</a:t>
            </a:r>
            <a:r>
              <a:rPr lang="de-DE" altLang="de-DE" sz="1800" dirty="0" smtClean="0"/>
              <a:t> B1 </a:t>
            </a:r>
            <a:r>
              <a:rPr lang="de-DE" altLang="de-DE" sz="1800" dirty="0" err="1" smtClean="0"/>
              <a:t>or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higher</a:t>
            </a:r>
            <a:endParaRPr lang="de-DE" altLang="de-DE" sz="1800" dirty="0"/>
          </a:p>
          <a:p>
            <a:pPr>
              <a:lnSpc>
                <a:spcPct val="80000"/>
              </a:lnSpc>
            </a:pPr>
            <a:endParaRPr lang="de-DE" altLang="de-DE" sz="1800" dirty="0"/>
          </a:p>
          <a:p>
            <a:pPr>
              <a:lnSpc>
                <a:spcPct val="80000"/>
              </a:lnSpc>
            </a:pPr>
            <a:r>
              <a:rPr lang="de-DE" altLang="de-DE" sz="1800" dirty="0" err="1" smtClean="0"/>
              <a:t>Very</a:t>
            </a:r>
            <a:r>
              <a:rPr lang="de-DE" altLang="de-DE" sz="1800" dirty="0" smtClean="0"/>
              <a:t> positive </a:t>
            </a:r>
            <a:r>
              <a:rPr lang="de-DE" altLang="de-DE" sz="1800" dirty="0" err="1" smtClean="0"/>
              <a:t>experience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from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students</a:t>
            </a:r>
            <a:endParaRPr lang="de-DE" altLang="de-DE" sz="1800" dirty="0"/>
          </a:p>
          <a:p>
            <a:pPr>
              <a:lnSpc>
                <a:spcPct val="80000"/>
              </a:lnSpc>
            </a:pPr>
            <a:endParaRPr lang="de-DE" altLang="de-DE" sz="1800" dirty="0"/>
          </a:p>
          <a:p>
            <a:pPr>
              <a:lnSpc>
                <a:spcPct val="80000"/>
              </a:lnSpc>
            </a:pPr>
            <a:r>
              <a:rPr lang="de-DE" altLang="de-DE" sz="1800" dirty="0" smtClean="0"/>
              <a:t>Support </a:t>
            </a:r>
            <a:r>
              <a:rPr lang="de-DE" altLang="de-DE" sz="1800" dirty="0" err="1" smtClean="0"/>
              <a:t>of</a:t>
            </a:r>
            <a:r>
              <a:rPr lang="de-DE" altLang="de-DE" sz="1800" dirty="0" smtClean="0"/>
              <a:t>  </a:t>
            </a:r>
            <a:r>
              <a:rPr lang="de-DE" altLang="de-DE" sz="1800" dirty="0"/>
              <a:t>255</a:t>
            </a:r>
            <a:r>
              <a:rPr lang="de-DE" altLang="de-DE" sz="1800" dirty="0" smtClean="0"/>
              <a:t>€ / 315€ / 375 </a:t>
            </a:r>
            <a:r>
              <a:rPr lang="de-DE" altLang="de-DE" sz="1800" dirty="0"/>
              <a:t>€ </a:t>
            </a:r>
            <a:r>
              <a:rPr lang="de-DE" altLang="de-DE" sz="1800" dirty="0" smtClean="0"/>
              <a:t>per </a:t>
            </a:r>
            <a:r>
              <a:rPr lang="de-DE" altLang="de-DE" sz="1800" dirty="0" err="1" smtClean="0"/>
              <a:t>month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depending</a:t>
            </a:r>
            <a:r>
              <a:rPr lang="de-DE" altLang="de-DE" sz="1800" dirty="0" smtClean="0"/>
              <a:t> on </a:t>
            </a:r>
            <a:r>
              <a:rPr lang="de-DE" altLang="de-DE" sz="1800" dirty="0" err="1" smtClean="0"/>
              <a:t>the</a:t>
            </a:r>
            <a:r>
              <a:rPr lang="de-DE" altLang="de-DE" sz="1800" dirty="0" smtClean="0"/>
              <a:t> </a:t>
            </a:r>
            <a:r>
              <a:rPr lang="de-DE" altLang="de-DE" sz="1800" dirty="0" err="1" smtClean="0"/>
              <a:t>country</a:t>
            </a:r>
            <a:endParaRPr lang="de-DE" altLang="de-DE" sz="1800" dirty="0"/>
          </a:p>
          <a:p>
            <a:endParaRPr lang="de-DE" sz="1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234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Application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None/>
            </a:pP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Send </a:t>
            </a:r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applications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per E-Mail </a:t>
            </a:r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to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the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</a:p>
          <a:p>
            <a:pPr algn="ctr">
              <a:lnSpc>
                <a:spcPct val="90000"/>
              </a:lnSpc>
              <a:buNone/>
            </a:pP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International </a:t>
            </a:r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Programs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Office </a:t>
            </a:r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of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the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Department </a:t>
            </a:r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of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Economics </a:t>
            </a:r>
            <a:r>
              <a:rPr lang="de-DE" sz="20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– </a:t>
            </a:r>
            <a:br>
              <a:rPr lang="de-DE" sz="20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</a:br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Period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of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application</a:t>
            </a:r>
            <a:r>
              <a:rPr lang="de-DE" sz="20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(</a:t>
            </a:r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for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2018): </a:t>
            </a:r>
            <a:r>
              <a:rPr lang="de-DE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de-DE" sz="2000" b="1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January</a:t>
            </a:r>
            <a:r>
              <a:rPr lang="de-DE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1st </a:t>
            </a:r>
            <a:r>
              <a:rPr lang="de-DE" sz="20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- </a:t>
            </a:r>
            <a:r>
              <a:rPr lang="de-DE" sz="2000" b="1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January</a:t>
            </a:r>
            <a:r>
              <a:rPr lang="de-DE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19th</a:t>
            </a:r>
            <a:endParaRPr lang="de-DE" sz="2000" b="1" dirty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de-DE" sz="2000" dirty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Application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form</a:t>
            </a:r>
            <a:endParaRPr lang="de-DE" sz="2000" dirty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Tabular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CV</a:t>
            </a:r>
            <a:endParaRPr lang="de-DE" sz="2000" dirty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Current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transcripts</a:t>
            </a:r>
            <a:endParaRPr lang="de-DE" sz="2000" dirty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Motivation </a:t>
            </a:r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letter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(in German)</a:t>
            </a:r>
            <a:endParaRPr lang="de-DE" sz="2000" dirty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r>
              <a:rPr lang="de-DE" sz="20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  <a:sym typeface="Wingdings"/>
              </a:rPr>
              <a:t>in </a:t>
            </a:r>
            <a:r>
              <a:rPr lang="de-DE" sz="2000" b="1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  <a:sym typeface="Wingdings"/>
              </a:rPr>
              <a:t>one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  <a:sym typeface="Wingdings"/>
              </a:rPr>
              <a:t> </a:t>
            </a:r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  <a:sym typeface="Wingdings"/>
              </a:rPr>
              <a:t>pdf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  <a:sym typeface="Wingdings"/>
              </a:rPr>
              <a:t> </a:t>
            </a:r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  <a:sym typeface="Wingdings"/>
              </a:rPr>
              <a:t>file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  <a:sym typeface="Wingdings"/>
              </a:rPr>
              <a:t> </a:t>
            </a:r>
            <a:r>
              <a:rPr lang="de-DE" sz="2000" dirty="0" err="1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  <a:sym typeface="Wingdings"/>
              </a:rPr>
              <a:t>to</a:t>
            </a:r>
            <a:r>
              <a:rPr lang="de-DE" sz="20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  <a:sym typeface="Wingdings"/>
              </a:rPr>
              <a:t> </a:t>
            </a:r>
            <a:r>
              <a:rPr lang="de-DE" sz="20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  <a:sym typeface="Wingdings"/>
              </a:rPr>
              <a:t>erasmus@vwl.uni-freiburg.de</a:t>
            </a:r>
            <a:endParaRPr lang="de-DE" sz="2000" dirty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endParaRPr lang="de-DE" sz="20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568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3F02830-E4C7-4D7A-B636-AEC0115797DB}" type="datetime1">
              <a:rPr lang="de-DE" smtClean="0">
                <a:ea typeface="ＭＳ Ｐゴシック" pitchFamily="34" charset="-128"/>
              </a:rPr>
              <a:pPr/>
              <a:t>19.10.2019</a:t>
            </a:fld>
            <a:endParaRPr lang="de-DE" smtClean="0">
              <a:ea typeface="ＭＳ Ｐゴシック" pitchFamily="34" charset="-128"/>
            </a:endParaRPr>
          </a:p>
        </p:txBody>
      </p:sp>
      <p:sp>
        <p:nvSpPr>
          <p:cNvPr id="25603" name="Foliennummernplatzhalter 5"/>
          <p:cNvSpPr txBox="1">
            <a:spLocks noGrp="1"/>
          </p:cNvSpPr>
          <p:nvPr/>
        </p:nvSpPr>
        <p:spPr bwMode="auto">
          <a:xfrm>
            <a:off x="7524750" y="6551613"/>
            <a:ext cx="420688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r"/>
            <a:fld id="{A3D95AC7-ED01-44F0-8585-0E4E0FE9560B}" type="slidenum">
              <a:rPr lang="de-DE"/>
              <a:pPr algn="r"/>
              <a:t>48</a:t>
            </a:fld>
            <a:endParaRPr lang="de-DE"/>
          </a:p>
        </p:txBody>
      </p:sp>
      <p:sp>
        <p:nvSpPr>
          <p:cNvPr id="2560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z="3200" dirty="0" smtClean="0">
                <a:ea typeface="ＭＳ Ｐゴシック" pitchFamily="34" charset="-128"/>
              </a:rPr>
              <a:t>Informationsbeschaffung</a:t>
            </a:r>
          </a:p>
        </p:txBody>
      </p:sp>
      <p:sp>
        <p:nvSpPr>
          <p:cNvPr id="25605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025525"/>
            <a:ext cx="7704137" cy="5256213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endParaRPr lang="de-DE" sz="1400" b="1" dirty="0" smtClean="0">
              <a:latin typeface="Times New Roman" pitchFamily="18" charset="0"/>
              <a:ea typeface="ＭＳ Ｐゴシック" pitchFamily="34" charset="-128"/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de-DE" sz="2000" b="1" dirty="0" smtClean="0">
              <a:latin typeface="Times New Roman" pitchFamily="18" charset="0"/>
              <a:ea typeface="ＭＳ Ｐゴシック" pitchFamily="34" charset="-128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de-DE" sz="1800" b="1" dirty="0" smtClean="0">
                <a:latin typeface="Times New Roman" pitchFamily="18" charset="0"/>
                <a:ea typeface="ＭＳ Ｐゴシック" pitchFamily="34" charset="-128"/>
              </a:rPr>
              <a:t>Dr. Steffen Minter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de-DE" sz="1800" dirty="0" smtClean="0">
                <a:latin typeface="Times New Roman" pitchFamily="18" charset="0"/>
                <a:ea typeface="ＭＳ Ｐゴシック" pitchFamily="34" charset="-128"/>
              </a:rPr>
              <a:t>Raum 2311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de-DE" sz="1800" u="sng" dirty="0" smtClean="0">
                <a:latin typeface="Times New Roman" pitchFamily="18" charset="0"/>
                <a:ea typeface="ＭＳ Ｐゴシック" pitchFamily="34" charset="-128"/>
              </a:rPr>
              <a:t>Sprechzeiten: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de-DE" sz="1800" dirty="0" smtClean="0">
                <a:latin typeface="Times New Roman" pitchFamily="18" charset="0"/>
                <a:ea typeface="ＭＳ Ｐゴシック" pitchFamily="34" charset="-128"/>
              </a:rPr>
              <a:t>Mi 15-16 Uhr 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de-DE" sz="1800" b="1" dirty="0" smtClean="0">
              <a:latin typeface="Times New Roman" pitchFamily="18" charset="0"/>
              <a:ea typeface="ＭＳ Ｐゴシック" pitchFamily="34" charset="-128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de-DE" sz="1800" b="1" dirty="0" smtClean="0">
                <a:latin typeface="Times New Roman" pitchFamily="18" charset="0"/>
                <a:ea typeface="ＭＳ Ｐゴシック" pitchFamily="34" charset="-128"/>
              </a:rPr>
              <a:t>Andra </a:t>
            </a:r>
            <a:r>
              <a:rPr lang="de-DE" sz="1800" b="1" dirty="0" err="1" smtClean="0">
                <a:latin typeface="Times New Roman" pitchFamily="18" charset="0"/>
                <a:ea typeface="ＭＳ Ｐゴシック" pitchFamily="34" charset="-128"/>
              </a:rPr>
              <a:t>Volintiru</a:t>
            </a:r>
            <a:endParaRPr lang="de-DE" sz="1800" b="1" dirty="0" smtClean="0">
              <a:latin typeface="Times New Roman" pitchFamily="18" charset="0"/>
              <a:ea typeface="ＭＳ Ｐゴシック" pitchFamily="34" charset="-128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de-DE" sz="1800" dirty="0" smtClean="0">
                <a:latin typeface="Times New Roman" pitchFamily="18" charset="0"/>
                <a:ea typeface="ＭＳ Ｐゴシック" pitchFamily="34" charset="-128"/>
              </a:rPr>
              <a:t>Studentische Hilfskraft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de-DE" sz="1800" dirty="0" smtClean="0">
                <a:latin typeface="Times New Roman" pitchFamily="18" charset="0"/>
                <a:ea typeface="ＭＳ Ｐゴシック" pitchFamily="34" charset="-128"/>
              </a:rPr>
              <a:t>in Erasmus-Angelegenheiten</a:t>
            </a:r>
          </a:p>
          <a:p>
            <a:pPr marL="0" indent="0" eaLnBrk="1" hangingPunct="1">
              <a:buNone/>
            </a:pPr>
            <a:r>
              <a:rPr lang="de-DE" sz="1800" u="sng" dirty="0" smtClean="0">
                <a:latin typeface="Times New Roman" pitchFamily="18" charset="0"/>
                <a:ea typeface="ＭＳ Ｐゴシック" pitchFamily="34" charset="-128"/>
              </a:rPr>
              <a:t>Sprechzeiten: </a:t>
            </a:r>
          </a:p>
          <a:p>
            <a:pPr marL="0" indent="0" eaLnBrk="1" hangingPunct="1">
              <a:buNone/>
            </a:pPr>
            <a:r>
              <a:rPr lang="de-DE" sz="1800" dirty="0" smtClean="0">
                <a:latin typeface="Times New Roman" pitchFamily="18" charset="0"/>
                <a:ea typeface="ＭＳ Ｐゴシック" pitchFamily="34" charset="-128"/>
              </a:rPr>
              <a:t>Nach Vereinbarung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de-DE" sz="2000" i="1" dirty="0" smtClean="0">
              <a:latin typeface="Times New Roman" pitchFamily="18" charset="0"/>
              <a:ea typeface="ＭＳ Ｐゴシック" pitchFamily="34" charset="-128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endParaRPr lang="de-DE" b="1" dirty="0" smtClean="0">
              <a:latin typeface="Times New Roman" pitchFamily="18" charset="0"/>
              <a:ea typeface="ＭＳ Ｐゴシック" pitchFamily="34" charset="-128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endParaRPr lang="de-DE" sz="3200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123835" y="6281738"/>
            <a:ext cx="4680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https://</a:t>
            </a:r>
            <a:r>
              <a:rPr lang="de-DE" sz="1400" b="1" i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portal.uni-freiburg.de</a:t>
            </a:r>
            <a:r>
              <a:rPr lang="de-DE" sz="1400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/</a:t>
            </a:r>
            <a:r>
              <a:rPr lang="de-DE" sz="1400" b="1" i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vwl</a:t>
            </a:r>
            <a:r>
              <a:rPr lang="de-DE" sz="1400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-international/</a:t>
            </a:r>
            <a:endParaRPr lang="de-DE" sz="1400" b="1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" name="Bild 2" descr="Screenshot 2017-11-15 18.27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722" y="836712"/>
            <a:ext cx="5688471" cy="547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59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E84C-F746-47E9-97B7-96CDBC4FFCDA}" type="datetime1">
              <a:rPr lang="de-DE" smtClean="0"/>
              <a:t>19.10.2019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CC36-61C8-4053-A2AB-28E8370AADAF}" type="slidenum">
              <a:rPr lang="de-DE" smtClean="0"/>
              <a:pPr/>
              <a:t>49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2555776" y="2564904"/>
            <a:ext cx="56245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err="1" smtClean="0">
                <a:solidFill>
                  <a:schemeClr val="bg1"/>
                </a:solidFill>
              </a:rPr>
              <a:t>Scholarships</a:t>
            </a:r>
            <a:endParaRPr lang="de-DE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81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2" y="304800"/>
            <a:ext cx="7747025" cy="720725"/>
          </a:xfrm>
        </p:spPr>
        <p:txBody>
          <a:bodyPr/>
          <a:lstStyle/>
          <a:p>
            <a:r>
              <a:rPr lang="de-DE" sz="2600" dirty="0" smtClean="0">
                <a:latin typeface="+mn-lt"/>
              </a:rPr>
              <a:t>MEP Professors / Academic </a:t>
            </a:r>
            <a:r>
              <a:rPr lang="de-DE" sz="2600" dirty="0" err="1" smtClean="0">
                <a:latin typeface="+mn-lt"/>
              </a:rPr>
              <a:t>Coordinators</a:t>
            </a:r>
            <a:r>
              <a:rPr lang="de-DE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de-DE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de-DE" dirty="0"/>
          </a:p>
        </p:txBody>
      </p:sp>
      <p:graphicFrame>
        <p:nvGraphicFramePr>
          <p:cNvPr id="12" name="Inhaltsplatzhalt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8675123"/>
              </p:ext>
            </p:extLst>
          </p:nvPr>
        </p:nvGraphicFramePr>
        <p:xfrm>
          <a:off x="251518" y="1700808"/>
          <a:ext cx="8784978" cy="1010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283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8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83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EP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F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ISNE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Prof. Dr. Krieger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Prof. Dr. Lütkebohmert-Holtz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Prof. Dr. Neumann</a:t>
                      </a:r>
                    </a:p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B02A-0237-46B0-8034-88BFB132D986}" type="datetime1">
              <a:rPr lang="de-DE" smtClean="0"/>
              <a:t>19.10.2019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436A-A35D-4911-9271-1C8E7B23BE2F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1079500" y="6551613"/>
            <a:ext cx="6300788" cy="2349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599" y="3144474"/>
            <a:ext cx="2255452" cy="293208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144473"/>
            <a:ext cx="1957168" cy="2932087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578" y="3204658"/>
            <a:ext cx="2157982" cy="287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28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E84C-F746-47E9-97B7-96CDBC4FFCDA}" type="datetime1">
              <a:rPr lang="de-DE" smtClean="0"/>
              <a:t>19.10.2019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9CC36-61C8-4053-A2AB-28E8370AADAF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" y="476250"/>
            <a:ext cx="8372475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00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Political </a:t>
            </a:r>
            <a:r>
              <a:rPr lang="de-DE" dirty="0" err="1" smtClean="0"/>
              <a:t>foundations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CDU: Konrad-Adenauer-Stiftung</a:t>
            </a:r>
          </a:p>
          <a:p>
            <a:r>
              <a:rPr lang="de-DE" dirty="0" smtClean="0"/>
              <a:t>SPD: Friedrich-Ebert-Stiftung</a:t>
            </a:r>
          </a:p>
          <a:p>
            <a:r>
              <a:rPr lang="de-DE" dirty="0" smtClean="0"/>
              <a:t>Green Party: Heinrich-Böll-Stiftung</a:t>
            </a:r>
          </a:p>
          <a:p>
            <a:r>
              <a:rPr lang="de-DE" dirty="0"/>
              <a:t>FDP: Friedrich-Naumann-Stiftung für die Freiheit</a:t>
            </a:r>
            <a:endParaRPr lang="de-DE" dirty="0" smtClean="0"/>
          </a:p>
          <a:p>
            <a:r>
              <a:rPr lang="de-DE" dirty="0" smtClean="0"/>
              <a:t>Die Linke: Rosa-Luxemburg-Stiftung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044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5CAA-A0CA-4362-92FE-C3D3B78EC0D5}" type="datetime1">
              <a:rPr lang="de-DE" smtClean="0"/>
              <a:t>19.10.2019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3436A-A35D-4911-9271-1C8E7B23BE2F}" type="slidenum">
              <a:rPr lang="de-DE" smtClean="0"/>
              <a:pPr/>
              <a:t>52</a:t>
            </a:fld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642910" y="86647"/>
            <a:ext cx="7429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de-DE" sz="2800" b="1" dirty="0" err="1" smtClean="0">
                <a:solidFill>
                  <a:schemeClr val="bg1"/>
                </a:solidFill>
              </a:rPr>
              <a:t>Thank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you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very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much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for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your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attention</a:t>
            </a:r>
            <a:r>
              <a:rPr lang="de-DE" sz="2800" b="1" dirty="0" smtClean="0">
                <a:solidFill>
                  <a:schemeClr val="bg1"/>
                </a:solidFill>
              </a:rPr>
              <a:t>!</a:t>
            </a:r>
          </a:p>
          <a:p>
            <a:pPr algn="ctr" eaLnBrk="1" hangingPunct="1">
              <a:buFont typeface="Arial" charset="0"/>
              <a:buNone/>
            </a:pPr>
            <a:r>
              <a:rPr lang="de-DE" sz="2800" b="1" dirty="0" err="1" smtClean="0">
                <a:solidFill>
                  <a:schemeClr val="bg1"/>
                </a:solidFill>
              </a:rPr>
              <a:t>Enjoy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your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stay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smtClean="0">
                <a:solidFill>
                  <a:schemeClr val="bg1"/>
                </a:solidFill>
                <a:sym typeface="Wingdings" pitchFamily="2" charset="2"/>
              </a:rPr>
              <a:t></a:t>
            </a:r>
            <a:endParaRPr lang="de-DE" sz="2800" b="1" dirty="0" smtClean="0">
              <a:solidFill>
                <a:schemeClr val="bg1"/>
              </a:solidFill>
            </a:endParaRP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1079500" y="6551613"/>
            <a:ext cx="6300788" cy="2349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7596"/>
            <a:ext cx="9144000" cy="3868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find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...</a:t>
            </a:r>
          </a:p>
          <a:p>
            <a:pPr lvl="1"/>
            <a:r>
              <a:rPr lang="de-DE" dirty="0" smtClean="0"/>
              <a:t>Courses?</a:t>
            </a:r>
          </a:p>
          <a:p>
            <a:pPr lvl="1"/>
            <a:r>
              <a:rPr lang="de-DE" dirty="0" err="1" smtClean="0"/>
              <a:t>Regulations</a:t>
            </a:r>
            <a:r>
              <a:rPr lang="de-DE" dirty="0" smtClean="0"/>
              <a:t>?</a:t>
            </a:r>
          </a:p>
          <a:p>
            <a:pPr lvl="1"/>
            <a:r>
              <a:rPr lang="de-DE" dirty="0" err="1" smtClean="0"/>
              <a:t>Exams</a:t>
            </a:r>
            <a:r>
              <a:rPr lang="de-DE" dirty="0" smtClean="0"/>
              <a:t>?</a:t>
            </a:r>
          </a:p>
          <a:p>
            <a:pPr lvl="1"/>
            <a:r>
              <a:rPr lang="de-DE" dirty="0" err="1" smtClean="0"/>
              <a:t>Activities</a:t>
            </a:r>
            <a:r>
              <a:rPr lang="de-DE" dirty="0" smtClean="0"/>
              <a:t>?</a:t>
            </a:r>
          </a:p>
          <a:p>
            <a:pPr lvl="1"/>
            <a:r>
              <a:rPr lang="de-DE" dirty="0" smtClean="0"/>
              <a:t>...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024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152" y="0"/>
            <a:ext cx="72776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5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DE" dirty="0" smtClean="0"/>
          </a:p>
          <a:p>
            <a:pPr marL="0" indent="0" algn="ctr">
              <a:buNone/>
            </a:pPr>
            <a:endParaRPr lang="de-DE" dirty="0" smtClean="0"/>
          </a:p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r>
              <a:rPr lang="de-DE" sz="4400" dirty="0" smtClean="0">
                <a:solidFill>
                  <a:schemeClr val="bg1"/>
                </a:solidFill>
              </a:rPr>
              <a:t>Courses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291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0659-2983-4024-919F-204E456B26DC}" type="datetime1">
              <a:rPr lang="de-DE" smtClean="0"/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Antonio Farfán-Vallespín   Master of Economics Program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7087" y="-1"/>
            <a:ext cx="9341087" cy="5445225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683568" y="2132856"/>
            <a:ext cx="3096344" cy="1512168"/>
          </a:xfrm>
          <a:prstGeom prst="rect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853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i_Praesentation_Powerpoint">
  <a:themeElements>
    <a:clrScheme name="Uni_Praesentation_E1e_RGB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CC"/>
      </a:accent1>
      <a:accent2>
        <a:srgbClr val="004A99"/>
      </a:accent2>
      <a:accent3>
        <a:srgbClr val="FFFFFF"/>
      </a:accent3>
      <a:accent4>
        <a:srgbClr val="000000"/>
      </a:accent4>
      <a:accent5>
        <a:srgbClr val="E2E2E2"/>
      </a:accent5>
      <a:accent6>
        <a:srgbClr val="00428A"/>
      </a:accent6>
      <a:hlink>
        <a:srgbClr val="5781BD"/>
      </a:hlink>
      <a:folHlink>
        <a:srgbClr val="C1002A"/>
      </a:folHlink>
    </a:clrScheme>
    <a:fontScheme name="Uni_Praesentation_E1e_RGB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ni_Praesentation_E1e_RG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_Praesentation_E1e_RG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_Praesentation_E1e_RG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_Praesentation_E1e_RG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_Praesentation_E1e_RG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_Praesentation_E1e_RG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e_RG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e_RG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e_RG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e_RG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e_RG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e_RG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e_RGB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CC"/>
        </a:accent1>
        <a:accent2>
          <a:srgbClr val="004A99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428A"/>
        </a:accent6>
        <a:hlink>
          <a:srgbClr val="5781BD"/>
        </a:hlink>
        <a:folHlink>
          <a:srgbClr val="C10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Uni_Praesentation_Powerpoint</Template>
  <TotalTime>0</TotalTime>
  <Words>910</Words>
  <Application>Microsoft Office PowerPoint</Application>
  <PresentationFormat>Bildschirmpräsentation (4:3)</PresentationFormat>
  <Paragraphs>331</Paragraphs>
  <Slides>52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52</vt:i4>
      </vt:variant>
    </vt:vector>
  </HeadingPairs>
  <TitlesOfParts>
    <vt:vector size="63" baseType="lpstr">
      <vt:lpstr>ＭＳ Ｐゴシック</vt:lpstr>
      <vt:lpstr>Arial</vt:lpstr>
      <vt:lpstr>Arial Narrow</vt:lpstr>
      <vt:lpstr>Calibri</vt:lpstr>
      <vt:lpstr>Geneva</vt:lpstr>
      <vt:lpstr>Tahoma</vt:lpstr>
      <vt:lpstr>Tahoma, Arial, Helvetica, sans-serif</vt:lpstr>
      <vt:lpstr>Times New Roman</vt:lpstr>
      <vt:lpstr>Wingdings</vt:lpstr>
      <vt:lpstr>Uni_Praesentation_Powerpoint</vt:lpstr>
      <vt:lpstr>Photo Editor Photo</vt:lpstr>
      <vt:lpstr> </vt:lpstr>
      <vt:lpstr>MEP Program Office &amp; Prüfungsamt </vt:lpstr>
      <vt:lpstr>My tasks</vt:lpstr>
      <vt:lpstr>MEP Professors / Academic Coordinators </vt:lpstr>
      <vt:lpstr>MEP Professors / Academic Coordinators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Structure of the program </vt:lpstr>
      <vt:lpstr>Two-years track</vt:lpstr>
      <vt:lpstr>Three-years track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How to replace a mandatory course by an elective?</vt:lpstr>
      <vt:lpstr>PowerPoint-Präsentation</vt:lpstr>
      <vt:lpstr>PowerPoint-Präsentation</vt:lpstr>
      <vt:lpstr>PowerPoint-Präsentation</vt:lpstr>
      <vt:lpstr>PowerPoint-Präsentation</vt:lpstr>
      <vt:lpstr>Procedure of the master thesis</vt:lpstr>
      <vt:lpstr>PowerPoint-Präsentation</vt:lpstr>
      <vt:lpstr>PowerPoint-Präsentation</vt:lpstr>
      <vt:lpstr>PowerPoint-Präsentation</vt:lpstr>
      <vt:lpstr>Where?</vt:lpstr>
      <vt:lpstr>PowerPoint-Präsentation</vt:lpstr>
      <vt:lpstr>Application</vt:lpstr>
      <vt:lpstr>Informationsbeschaffung</vt:lpstr>
      <vt:lpstr>PowerPoint-Präsentation</vt:lpstr>
      <vt:lpstr>PowerPoint-Präsentation</vt:lpstr>
      <vt:lpstr>Political foundations</vt:lpstr>
      <vt:lpstr>PowerPoint-Präsentation</vt:lpstr>
    </vt:vector>
  </TitlesOfParts>
  <Company>Universität Freiburg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International Office</dc:creator>
  <cp:lastModifiedBy>Standard</cp:lastModifiedBy>
  <cp:revision>81</cp:revision>
  <cp:lastPrinted>2009-07-21T13:24:06Z</cp:lastPrinted>
  <dcterms:created xsi:type="dcterms:W3CDTF">2010-10-04T09:01:52Z</dcterms:created>
  <dcterms:modified xsi:type="dcterms:W3CDTF">2019-10-18T23:31:03Z</dcterms:modified>
</cp:coreProperties>
</file>