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  <p:sldMasterId id="2147483661" r:id="rId2"/>
  </p:sldMasterIdLst>
  <p:notesMasterIdLst>
    <p:notesMasterId r:id="rId20"/>
  </p:notesMasterIdLst>
  <p:handoutMasterIdLst>
    <p:handoutMasterId r:id="rId21"/>
  </p:handoutMasterIdLst>
  <p:sldIdLst>
    <p:sldId id="259" r:id="rId3"/>
    <p:sldId id="260" r:id="rId4"/>
    <p:sldId id="279" r:id="rId5"/>
    <p:sldId id="263" r:id="rId6"/>
    <p:sldId id="276" r:id="rId7"/>
    <p:sldId id="278" r:id="rId8"/>
    <p:sldId id="280" r:id="rId9"/>
    <p:sldId id="264" r:id="rId10"/>
    <p:sldId id="268" r:id="rId11"/>
    <p:sldId id="267" r:id="rId12"/>
    <p:sldId id="266" r:id="rId13"/>
    <p:sldId id="274" r:id="rId14"/>
    <p:sldId id="269" r:id="rId15"/>
    <p:sldId id="271" r:id="rId16"/>
    <p:sldId id="272" r:id="rId17"/>
    <p:sldId id="273" r:id="rId18"/>
    <p:sldId id="275" r:id="rId19"/>
  </p:sldIdLst>
  <p:sldSz cx="9144000" cy="5141913"/>
  <p:notesSz cx="6858000" cy="9144000"/>
  <p:custDataLst>
    <p:tags r:id="rId22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38">
          <p15:clr>
            <a:srgbClr val="A4A3A4"/>
          </p15:clr>
        </p15:guide>
        <p15:guide id="2" orient="horz" pos="712">
          <p15:clr>
            <a:srgbClr val="A4A3A4"/>
          </p15:clr>
        </p15:guide>
        <p15:guide id="3" pos="2757">
          <p15:clr>
            <a:srgbClr val="A4A3A4"/>
          </p15:clr>
        </p15:guide>
        <p15:guide id="4" pos="340">
          <p15:clr>
            <a:srgbClr val="A4A3A4"/>
          </p15:clr>
        </p15:guide>
        <p15:guide id="5" pos="51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C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2953" autoAdjust="0"/>
  </p:normalViewPr>
  <p:slideViewPr>
    <p:cSldViewPr snapToObjects="1" showGuides="1">
      <p:cViewPr varScale="1">
        <p:scale>
          <a:sx n="137" d="100"/>
          <a:sy n="137" d="100"/>
        </p:scale>
        <p:origin x="138" y="306"/>
      </p:cViewPr>
      <p:guideLst>
        <p:guide orient="horz" pos="3038"/>
        <p:guide orient="horz" pos="712"/>
        <p:guide pos="2757"/>
        <p:guide pos="340"/>
        <p:guide pos="51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endParaRPr lang="de-DE"/>
          </a:p>
        </p:txBody>
      </p:sp>
      <p:sp>
        <p:nvSpPr>
          <p:cNvPr id="9219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fld id="{7323C730-4B1E-4249-BFF5-F9C2C273E8F4}" type="datetime1">
              <a:rPr lang="de-DE"/>
              <a:pPr/>
              <a:t>23.10.2018</a:t>
            </a:fld>
            <a:endParaRPr lang="de-DE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endParaRPr lang="de-DE"/>
          </a:p>
        </p:txBody>
      </p:sp>
      <p:sp>
        <p:nvSpPr>
          <p:cNvPr id="9221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fld id="{81B078EB-83B4-4037-9A67-DFD505359D1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5532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endParaRPr lang="de-DE"/>
          </a:p>
        </p:txBody>
      </p:sp>
      <p:sp>
        <p:nvSpPr>
          <p:cNvPr id="1024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fld id="{91B67435-1379-404B-A89E-1C37E1F033C6}" type="datetime1">
              <a:rPr lang="de-DE"/>
              <a:pPr/>
              <a:t>23.10.2018</a:t>
            </a:fld>
            <a:endParaRPr lang="de-DE"/>
          </a:p>
        </p:txBody>
      </p:sp>
      <p:sp>
        <p:nvSpPr>
          <p:cNvPr id="10244" name="Folienbildplatzhalter 3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4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457200">
              <a:defRPr sz="1200"/>
            </a:lvl1pPr>
          </a:lstStyle>
          <a:p>
            <a:endParaRPr lang="de-DE"/>
          </a:p>
        </p:txBody>
      </p:sp>
      <p:sp>
        <p:nvSpPr>
          <p:cNvPr id="1024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/>
            </a:lvl1pPr>
          </a:lstStyle>
          <a:p>
            <a:fld id="{60847C4F-28A8-4BF1-A14B-2E658370424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39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 preferRelativeResize="0"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8" b="7920"/>
          <a:stretch/>
        </p:blipFill>
        <p:spPr>
          <a:xfrm>
            <a:off x="2853" y="0"/>
            <a:ext cx="9138294" cy="5141913"/>
          </a:xfrm>
          <a:prstGeom prst="rect">
            <a:avLst/>
          </a:prstGeom>
        </p:spPr>
      </p:pic>
      <p:sp>
        <p:nvSpPr>
          <p:cNvPr id="21507" name="Textplatzhalter 2"/>
          <p:cNvSpPr>
            <a:spLocks noGrp="1"/>
          </p:cNvSpPr>
          <p:nvPr>
            <p:ph type="subTitle" idx="1" hasCustomPrompt="1"/>
          </p:nvPr>
        </p:nvSpPr>
        <p:spPr>
          <a:xfrm>
            <a:off x="539749" y="1743103"/>
            <a:ext cx="6985002" cy="1619941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Untertitel bearbeiten</a:t>
            </a:r>
            <a:endParaRPr lang="de-DE" dirty="0"/>
          </a:p>
        </p:txBody>
      </p:sp>
      <p:sp>
        <p:nvSpPr>
          <p:cNvPr id="21511" name="Titelplatzhalter 6"/>
          <p:cNvSpPr>
            <a:spLocks noGrp="1"/>
          </p:cNvSpPr>
          <p:nvPr>
            <p:ph type="ctrTitle" hasCustomPrompt="1"/>
          </p:nvPr>
        </p:nvSpPr>
        <p:spPr>
          <a:xfrm>
            <a:off x="539749" y="426678"/>
            <a:ext cx="7345363" cy="1102179"/>
          </a:xfrm>
          <a:prstGeom prst="rect">
            <a:avLst/>
          </a:prstGeom>
        </p:spPr>
        <p:txBody>
          <a:bodyPr lIns="0"/>
          <a:lstStyle>
            <a:lvl1pPr>
              <a:defRPr sz="4400"/>
            </a:lvl1pPr>
          </a:lstStyle>
          <a:p>
            <a:r>
              <a:rPr lang="de-DE" dirty="0" smtClean="0"/>
              <a:t>Titel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4083050"/>
            <a:ext cx="7416800" cy="8636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461262" y="3644770"/>
            <a:ext cx="28082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>
              <a:defRPr/>
            </a:pPr>
            <a:r>
              <a:rPr lang="de-DE" sz="1000" dirty="0" smtClean="0">
                <a:solidFill>
                  <a:schemeClr val="bg1"/>
                </a:solidFill>
                <a:latin typeface="Times New Roman" pitchFamily="18" charset="0"/>
              </a:rPr>
              <a:t>Albert-Ludwigs-Universität Freiburg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1065" y="228529"/>
            <a:ext cx="6983686" cy="540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39750" y="1202804"/>
            <a:ext cx="7488634" cy="3472529"/>
          </a:xfrm>
        </p:spPr>
        <p:txBody>
          <a:bodyPr/>
          <a:lstStyle/>
          <a:p>
            <a:pPr lvl="0"/>
            <a:r>
              <a:rPr lang="de-DE" dirty="0" smtClean="0"/>
              <a:t>Text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A9090D-6353-4B01-A39C-D9C49F8F89C1}" type="datetime1">
              <a:rPr lang="de-DE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80719-99AA-4F4C-9EE0-301A8A7C8DE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552" y="1168755"/>
            <a:ext cx="3775075" cy="3562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27984" y="1168755"/>
            <a:ext cx="3744416" cy="3562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8FD038-F698-4662-B1B0-D41A41005CB7}" type="datetime1">
              <a:rPr lang="de-DE"/>
              <a:pPr/>
              <a:t>23.10.2018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5CFD6-D601-4967-88CE-1633130DE994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541065" y="228529"/>
            <a:ext cx="6983686" cy="540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794B61-F785-46E3-9F6F-EFFBF43AEAE0}" type="datetime1">
              <a:rPr lang="de-DE"/>
              <a:pPr/>
              <a:t>23.10.2018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Präsentationstitel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7CC58-BAB9-4652-B70B-5F30F1677D2B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541065" y="228529"/>
            <a:ext cx="6983686" cy="540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 preferRelativeResize="0">
            <a:picLocks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69"/>
          <a:stretch/>
        </p:blipFill>
        <p:spPr>
          <a:xfrm>
            <a:off x="0" y="0"/>
            <a:ext cx="9138294" cy="5141913"/>
          </a:xfrm>
          <a:prstGeom prst="rect">
            <a:avLst/>
          </a:prstGeom>
        </p:spPr>
      </p:pic>
      <p:pic>
        <p:nvPicPr>
          <p:cNvPr id="10" name="Grafik 9"/>
          <p:cNvPicPr preferRelativeResize="0">
            <a:picLocks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679"/>
          <a:stretch/>
        </p:blipFill>
        <p:spPr>
          <a:xfrm>
            <a:off x="0" y="4788000"/>
            <a:ext cx="9138294" cy="361808"/>
          </a:xfrm>
          <a:prstGeom prst="rect">
            <a:avLst/>
          </a:prstGeom>
        </p:spPr>
      </p:pic>
      <p:sp>
        <p:nvSpPr>
          <p:cNvPr id="2048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39750" y="1202804"/>
            <a:ext cx="7669378" cy="3472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 bearbeiten</a:t>
            </a:r>
          </a:p>
          <a:p>
            <a:pPr lvl="1"/>
            <a:r>
              <a:rPr lang="de-DE" dirty="0" smtClean="0"/>
              <a:t>Zweite</a:t>
            </a:r>
          </a:p>
          <a:p>
            <a:pPr lvl="2"/>
            <a:r>
              <a:rPr lang="de-DE" dirty="0" smtClean="0"/>
              <a:t> 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0488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541065" y="4912193"/>
            <a:ext cx="790575" cy="1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898989"/>
                </a:solidFill>
              </a:defRPr>
            </a:lvl1pPr>
          </a:lstStyle>
          <a:p>
            <a:fld id="{03E3C33B-F08C-4B50-A323-9B79A53D1B94}" type="datetime1">
              <a:rPr lang="de-DE"/>
              <a:pPr/>
              <a:t>23.10.2018</a:t>
            </a:fld>
            <a:endParaRPr lang="de-DE" dirty="0"/>
          </a:p>
        </p:txBody>
      </p:sp>
      <p:sp>
        <p:nvSpPr>
          <p:cNvPr id="20489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1475656" y="4912193"/>
            <a:ext cx="5904632" cy="1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898989"/>
                </a:solidFill>
                <a:cs typeface="Arial" charset="0"/>
              </a:defRPr>
            </a:lvl1pPr>
          </a:lstStyle>
          <a:p>
            <a:r>
              <a:rPr lang="de-DE"/>
              <a:t>Präsentationstitel</a:t>
            </a:r>
          </a:p>
        </p:txBody>
      </p:sp>
      <p:sp>
        <p:nvSpPr>
          <p:cNvPr id="2049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7524750" y="4912193"/>
            <a:ext cx="420688" cy="1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5EFE0380-559E-4BEE-9B20-E5BF49B88A68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9750" y="230400"/>
            <a:ext cx="7056586" cy="540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de-DE" dirty="0" smtClean="0"/>
              <a:t>Titel bearbeiten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302" y="390585"/>
            <a:ext cx="1090119" cy="11659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Department </a:t>
            </a:r>
            <a:r>
              <a:rPr lang="de-DE" dirty="0" err="1" smtClean="0"/>
              <a:t>of</a:t>
            </a:r>
            <a:r>
              <a:rPr lang="de-DE" dirty="0" smtClean="0"/>
              <a:t> Economics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M. Sc. Economics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Presented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Amanda Benecke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061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Quantitative </a:t>
            </a:r>
            <a:r>
              <a:rPr lang="de-DE" dirty="0" err="1" smtClean="0"/>
              <a:t>Finance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CCCC"/>
              </a:buClr>
            </a:pPr>
            <a:r>
              <a:rPr lang="en-US" sz="2000" b="1" dirty="0" smtClean="0">
                <a:solidFill>
                  <a:srgbClr val="000000"/>
                </a:solidFill>
              </a:rPr>
              <a:t>Director:</a:t>
            </a:r>
            <a:r>
              <a:rPr lang="de-DE" sz="2000" b="1" dirty="0"/>
              <a:t>Prof. Dr. Eva </a:t>
            </a:r>
            <a:r>
              <a:rPr lang="de-DE" sz="2000" b="1" dirty="0" err="1"/>
              <a:t>Lütkebohmert</a:t>
            </a:r>
            <a:r>
              <a:rPr lang="de-DE" sz="2000" b="1" dirty="0"/>
              <a:t>-Holtz 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</a:t>
            </a:r>
            <a:r>
              <a:rPr lang="en-US" sz="2000" b="1" dirty="0" smtClean="0">
                <a:solidFill>
                  <a:srgbClr val="000000"/>
                </a:solidFill>
              </a:rPr>
              <a:t>Interests: </a:t>
            </a:r>
            <a:r>
              <a:rPr lang="en-US" sz="2000" dirty="0" smtClean="0"/>
              <a:t>economic risk, developing </a:t>
            </a:r>
            <a:r>
              <a:rPr lang="en-US" sz="2000" dirty="0"/>
              <a:t>proper methods for the quantification of financial risks and the regulation of financial markets</a:t>
            </a:r>
            <a:r>
              <a:rPr lang="en-US" sz="2000" dirty="0" smtClean="0"/>
              <a:t>.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 </a:t>
            </a:r>
            <a:r>
              <a:rPr lang="de-DE" sz="2000" dirty="0" smtClean="0"/>
              <a:t>Futures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smtClean="0"/>
              <a:t>Options, Portfolio Management, Interest Rate </a:t>
            </a:r>
            <a:r>
              <a:rPr lang="de-DE" sz="2000" dirty="0" err="1" smtClean="0"/>
              <a:t>Theory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Applications</a:t>
            </a:r>
            <a:r>
              <a:rPr lang="de-DE" sz="2000" dirty="0" smtClean="0"/>
              <a:t>, </a:t>
            </a:r>
            <a:r>
              <a:rPr lang="de-DE" sz="2000" dirty="0" err="1" smtClean="0"/>
              <a:t>Principles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Finance</a:t>
            </a:r>
            <a:r>
              <a:rPr lang="de-DE" sz="2000" dirty="0" smtClean="0"/>
              <a:t>, </a:t>
            </a:r>
            <a:r>
              <a:rPr lang="en-US" sz="2000" dirty="0" smtClean="0">
                <a:solidFill>
                  <a:srgbClr val="000000"/>
                </a:solidFill>
              </a:rPr>
              <a:t>Topics </a:t>
            </a:r>
            <a:r>
              <a:rPr lang="en-US" sz="2000" dirty="0">
                <a:solidFill>
                  <a:srgbClr val="000000"/>
                </a:solidFill>
              </a:rPr>
              <a:t>in Behavioral </a:t>
            </a:r>
            <a:r>
              <a:rPr lang="en-US" sz="2000" dirty="0" smtClean="0">
                <a:solidFill>
                  <a:srgbClr val="000000"/>
                </a:solidFill>
              </a:rPr>
              <a:t>Finance</a:t>
            </a:r>
            <a:r>
              <a:rPr lang="de-DE" sz="2000" dirty="0" smtClean="0"/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</a:t>
            </a:r>
            <a:r>
              <a:rPr lang="en-US" sz="2000" dirty="0" err="1">
                <a:solidFill>
                  <a:srgbClr val="000000"/>
                </a:solidFill>
              </a:rPr>
              <a:t>visit:http</a:t>
            </a:r>
            <a:r>
              <a:rPr lang="en-US" sz="2000" dirty="0">
                <a:solidFill>
                  <a:srgbClr val="000000"/>
                </a:solidFill>
              </a:rPr>
              <a:t>://www.finance.uni-freiburg.de/front-page-en-en?set_language=en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052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Information Systems 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Director: </a:t>
            </a:r>
            <a:r>
              <a:rPr lang="de-DE" sz="2000" b="1" dirty="0" smtClean="0"/>
              <a:t>Prof</a:t>
            </a:r>
            <a:r>
              <a:rPr lang="de-DE" sz="2000" b="1" dirty="0"/>
              <a:t>. Dr. Dirk </a:t>
            </a:r>
            <a:r>
              <a:rPr lang="de-DE" sz="2000" b="1" dirty="0" smtClean="0"/>
              <a:t>Neumann</a:t>
            </a:r>
          </a:p>
          <a:p>
            <a:endParaRPr lang="en-US" sz="2000" dirty="0" smtClean="0"/>
          </a:p>
          <a:p>
            <a:r>
              <a:rPr lang="en-US" sz="2000" b="1" dirty="0" smtClean="0"/>
              <a:t>Some Research Interests:</a:t>
            </a:r>
            <a:r>
              <a:rPr lang="de-DE" sz="2000" dirty="0"/>
              <a:t>Big Data Analytics, Smart </a:t>
            </a:r>
            <a:r>
              <a:rPr lang="de-DE" sz="2000" dirty="0" err="1" smtClean="0"/>
              <a:t>Grids</a:t>
            </a:r>
            <a:r>
              <a:rPr lang="de-DE" sz="2000" dirty="0"/>
              <a:t>, </a:t>
            </a:r>
            <a:r>
              <a:rPr lang="de-DE" sz="2000" dirty="0" err="1"/>
              <a:t>Predictive</a:t>
            </a:r>
            <a:r>
              <a:rPr lang="de-DE" sz="2000" dirty="0"/>
              <a:t> </a:t>
            </a:r>
            <a:r>
              <a:rPr lang="de-DE" sz="2000" dirty="0" smtClean="0"/>
              <a:t>Analytics</a:t>
            </a:r>
          </a:p>
          <a:p>
            <a:endParaRPr lang="en-US" sz="2000" dirty="0" smtClean="0"/>
          </a:p>
          <a:p>
            <a:r>
              <a:rPr lang="en-US" sz="2000" b="1" dirty="0" smtClean="0"/>
              <a:t>Example of Courses Offered</a:t>
            </a:r>
            <a:r>
              <a:rPr lang="en-US" sz="2000" dirty="0" smtClean="0"/>
              <a:t>: </a:t>
            </a:r>
            <a:r>
              <a:rPr lang="de-DE" sz="2000" dirty="0" err="1" smtClean="0"/>
              <a:t>Computational</a:t>
            </a:r>
            <a:r>
              <a:rPr lang="de-DE" sz="2000" dirty="0" smtClean="0"/>
              <a:t> </a:t>
            </a:r>
            <a:r>
              <a:rPr lang="de-DE" sz="2000" dirty="0"/>
              <a:t>Economics, Electronic </a:t>
            </a:r>
            <a:r>
              <a:rPr lang="de-DE" sz="2000" dirty="0" err="1" smtClean="0"/>
              <a:t>Markets</a:t>
            </a:r>
            <a:r>
              <a:rPr lang="de-DE" sz="2000" dirty="0"/>
              <a:t>, </a:t>
            </a:r>
            <a:r>
              <a:rPr lang="de-DE" sz="2000" dirty="0" err="1"/>
              <a:t>Advanced</a:t>
            </a:r>
            <a:r>
              <a:rPr lang="de-DE" sz="2000" dirty="0"/>
              <a:t> Business Analytics, </a:t>
            </a:r>
            <a:r>
              <a:rPr lang="de-DE" sz="2000" dirty="0" err="1"/>
              <a:t>Optimization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smtClean="0"/>
              <a:t>Simulation</a:t>
            </a:r>
          </a:p>
          <a:p>
            <a:endParaRPr lang="en-US" sz="2000" dirty="0" smtClean="0"/>
          </a:p>
          <a:p>
            <a:r>
              <a:rPr lang="en-US" sz="2000" dirty="0" smtClean="0"/>
              <a:t>For more </a:t>
            </a:r>
            <a:r>
              <a:rPr lang="en-US" sz="2000" dirty="0"/>
              <a:t>information </a:t>
            </a:r>
            <a:r>
              <a:rPr lang="en-US" sz="2000" dirty="0" err="1"/>
              <a:t>visit:https</a:t>
            </a:r>
            <a:r>
              <a:rPr lang="en-US" sz="2000" dirty="0"/>
              <a:t>://www.is.uni-freiburg.de/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72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Economic Policy and Constitutional Economic Theory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Director</a:t>
            </a:r>
            <a:r>
              <a:rPr lang="en-US" sz="2000" b="1" dirty="0" smtClean="0">
                <a:solidFill>
                  <a:srgbClr val="000000"/>
                </a:solidFill>
              </a:rPr>
              <a:t>: Prof</a:t>
            </a:r>
            <a:r>
              <a:rPr lang="en-US" sz="2000" b="1" dirty="0">
                <a:solidFill>
                  <a:srgbClr val="000000"/>
                </a:solidFill>
              </a:rPr>
              <a:t>. Dr. Bernhard </a:t>
            </a:r>
            <a:r>
              <a:rPr lang="en-US" sz="2000" b="1" dirty="0" err="1">
                <a:solidFill>
                  <a:srgbClr val="000000"/>
                </a:solidFill>
              </a:rPr>
              <a:t>Neumärker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</a:t>
            </a:r>
            <a:r>
              <a:rPr lang="en-US" sz="2000" b="1" dirty="0" err="1" smtClean="0">
                <a:solidFill>
                  <a:srgbClr val="000000"/>
                </a:solidFill>
              </a:rPr>
              <a:t>Interests:</a:t>
            </a:r>
            <a:r>
              <a:rPr lang="en-US" sz="2000" dirty="0" err="1" smtClean="0">
                <a:solidFill>
                  <a:srgbClr val="000000"/>
                </a:solidFill>
              </a:rPr>
              <a:t>Ordnungspolitik</a:t>
            </a:r>
            <a:r>
              <a:rPr lang="en-US" sz="2000" dirty="0" smtClean="0">
                <a:solidFill>
                  <a:srgbClr val="000000"/>
                </a:solidFill>
              </a:rPr>
              <a:t>, Constitutional </a:t>
            </a:r>
            <a:r>
              <a:rPr lang="en-US" sz="2000" dirty="0">
                <a:solidFill>
                  <a:srgbClr val="000000"/>
                </a:solidFill>
              </a:rPr>
              <a:t>Economics and Social Contract </a:t>
            </a:r>
            <a:r>
              <a:rPr lang="en-US" sz="2000" dirty="0" smtClean="0">
                <a:solidFill>
                  <a:srgbClr val="000000"/>
                </a:solidFill>
              </a:rPr>
              <a:t>Theory, Political </a:t>
            </a:r>
            <a:r>
              <a:rPr lang="en-US" sz="2000" dirty="0">
                <a:solidFill>
                  <a:srgbClr val="000000"/>
                </a:solidFill>
              </a:rPr>
              <a:t>Economy of </a:t>
            </a:r>
            <a:r>
              <a:rPr lang="en-US" sz="2000" dirty="0" smtClean="0">
                <a:solidFill>
                  <a:srgbClr val="000000"/>
                </a:solidFill>
              </a:rPr>
              <a:t>Reforms, Economics </a:t>
            </a:r>
            <a:r>
              <a:rPr lang="en-US" sz="2000" dirty="0">
                <a:solidFill>
                  <a:srgbClr val="000000"/>
                </a:solidFill>
              </a:rPr>
              <a:t>of Social </a:t>
            </a:r>
            <a:r>
              <a:rPr lang="en-US" sz="2000" dirty="0" smtClean="0">
                <a:solidFill>
                  <a:srgbClr val="000000"/>
                </a:solidFill>
              </a:rPr>
              <a:t>Justice, Economics </a:t>
            </a:r>
            <a:r>
              <a:rPr lang="en-US" sz="2000" dirty="0">
                <a:solidFill>
                  <a:srgbClr val="000000"/>
                </a:solidFill>
              </a:rPr>
              <a:t>of Conflict and </a:t>
            </a:r>
            <a:r>
              <a:rPr lang="en-US" sz="2000" dirty="0" smtClean="0">
                <a:solidFill>
                  <a:srgbClr val="000000"/>
                </a:solidFill>
              </a:rPr>
              <a:t>Power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Offered</a:t>
            </a:r>
            <a:r>
              <a:rPr lang="en-US" sz="2000" dirty="0" smtClean="0">
                <a:solidFill>
                  <a:srgbClr val="000000"/>
                </a:solidFill>
              </a:rPr>
              <a:t>: Economic Policy and Public Choice, Economics of Social Justice, Constitutional Economics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</a:t>
            </a:r>
            <a:r>
              <a:rPr lang="en-US" sz="2000" dirty="0" err="1">
                <a:solidFill>
                  <a:srgbClr val="000000"/>
                </a:solidFill>
              </a:rPr>
              <a:t>visit:http</a:t>
            </a:r>
            <a:r>
              <a:rPr lang="en-US" sz="2000" dirty="0">
                <a:solidFill>
                  <a:srgbClr val="000000"/>
                </a:solidFill>
              </a:rPr>
              <a:t>://www.wipo.uni-freiburg.de/home?set_language=en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077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Economic </a:t>
            </a:r>
            <a:r>
              <a:rPr lang="de-DE" dirty="0" err="1" smtClean="0"/>
              <a:t>Theory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CCCC"/>
              </a:buClr>
            </a:pPr>
            <a:r>
              <a:rPr lang="en-US" sz="2000" b="1" dirty="0" smtClean="0">
                <a:solidFill>
                  <a:srgbClr val="000000"/>
                </a:solidFill>
              </a:rPr>
              <a:t>Director:</a:t>
            </a:r>
            <a:r>
              <a:rPr lang="de-DE" sz="2000" b="1" dirty="0"/>
              <a:t>Prof. Dr. Oliver Landmann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</a:t>
            </a:r>
            <a:r>
              <a:rPr lang="en-US" sz="2000" b="1" dirty="0" smtClean="0">
                <a:solidFill>
                  <a:srgbClr val="000000"/>
                </a:solidFill>
              </a:rPr>
              <a:t>Interests: </a:t>
            </a:r>
            <a:r>
              <a:rPr lang="en-US" sz="2000" dirty="0" smtClean="0">
                <a:solidFill>
                  <a:srgbClr val="000000"/>
                </a:solidFill>
              </a:rPr>
              <a:t>International Monetary Economics, Macroeconomics, Germany and the Euro Crises</a:t>
            </a:r>
            <a:endParaRPr lang="de-DE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 Advanced </a:t>
            </a:r>
            <a:r>
              <a:rPr lang="en-US" sz="2000" dirty="0">
                <a:solidFill>
                  <a:srgbClr val="000000"/>
                </a:solidFill>
              </a:rPr>
              <a:t>Macroeconomics I and </a:t>
            </a:r>
            <a:r>
              <a:rPr lang="en-US" sz="2000" dirty="0" smtClean="0">
                <a:solidFill>
                  <a:srgbClr val="000000"/>
                </a:solidFill>
              </a:rPr>
              <a:t>II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smtClean="0">
                <a:solidFill>
                  <a:srgbClr val="000000"/>
                </a:solidFill>
              </a:rPr>
              <a:t>International </a:t>
            </a:r>
            <a:r>
              <a:rPr lang="en-US" sz="2000" dirty="0">
                <a:solidFill>
                  <a:srgbClr val="000000"/>
                </a:solidFill>
              </a:rPr>
              <a:t>Monetary Economics </a:t>
            </a:r>
            <a:r>
              <a:rPr lang="en-US" sz="2000" dirty="0" smtClean="0">
                <a:solidFill>
                  <a:srgbClr val="000000"/>
                </a:solidFill>
              </a:rPr>
              <a:t>I </a:t>
            </a:r>
            <a:r>
              <a:rPr lang="en-US" sz="2000" dirty="0">
                <a:solidFill>
                  <a:srgbClr val="000000"/>
                </a:solidFill>
              </a:rPr>
              <a:t>and </a:t>
            </a:r>
            <a:r>
              <a:rPr lang="en-US" sz="2000" dirty="0" smtClean="0">
                <a:solidFill>
                  <a:srgbClr val="000000"/>
                </a:solidFill>
              </a:rPr>
              <a:t>II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visit: http://www.macro.uni-freiburg.de/news/home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671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International Economic </a:t>
            </a:r>
            <a:r>
              <a:rPr lang="de-DE" dirty="0" err="1" smtClean="0"/>
              <a:t>Policy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 smtClean="0">
                <a:solidFill>
                  <a:srgbClr val="000000"/>
                </a:solidFill>
              </a:rPr>
              <a:t>Director: </a:t>
            </a:r>
            <a:r>
              <a:rPr lang="de-DE" sz="2000" b="1" dirty="0" smtClean="0">
                <a:solidFill>
                  <a:srgbClr val="000000"/>
                </a:solidFill>
              </a:rPr>
              <a:t>Prof</a:t>
            </a:r>
            <a:r>
              <a:rPr lang="de-DE" sz="2000" b="1" dirty="0">
                <a:solidFill>
                  <a:srgbClr val="000000"/>
                </a:solidFill>
              </a:rPr>
              <a:t>. Dr. Günther G. </a:t>
            </a:r>
            <a:r>
              <a:rPr lang="de-DE" sz="2000" b="1" dirty="0" smtClean="0">
                <a:solidFill>
                  <a:srgbClr val="000000"/>
                </a:solidFill>
              </a:rPr>
              <a:t>Schulze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Some Research Interests</a:t>
            </a:r>
            <a:r>
              <a:rPr lang="en-US" sz="2000" b="1" dirty="0" smtClean="0">
                <a:solidFill>
                  <a:srgbClr val="000000"/>
                </a:solidFill>
              </a:rPr>
              <a:t>:</a:t>
            </a:r>
            <a:r>
              <a:rPr lang="en-US" sz="2000" dirty="0"/>
              <a:t> International </a:t>
            </a:r>
            <a:r>
              <a:rPr lang="en-US" sz="2000" dirty="0" smtClean="0"/>
              <a:t>Economics, International </a:t>
            </a:r>
            <a:r>
              <a:rPr lang="en-US" sz="2000" dirty="0"/>
              <a:t>Public </a:t>
            </a:r>
            <a:r>
              <a:rPr lang="en-US" sz="2000" dirty="0" smtClean="0"/>
              <a:t>Finance, International </a:t>
            </a:r>
            <a:r>
              <a:rPr lang="en-US" sz="2000" dirty="0"/>
              <a:t>Environmental </a:t>
            </a:r>
            <a:r>
              <a:rPr lang="en-US" sz="2000" dirty="0" smtClean="0"/>
              <a:t>Economics, Development Economics, Economics </a:t>
            </a:r>
            <a:r>
              <a:rPr lang="en-US" sz="2000" dirty="0"/>
              <a:t>of Conflict and </a:t>
            </a:r>
            <a:r>
              <a:rPr lang="en-US" sz="2000" dirty="0" smtClean="0"/>
              <a:t>Terrorism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 Case </a:t>
            </a:r>
            <a:r>
              <a:rPr lang="en-US" sz="2000" dirty="0">
                <a:solidFill>
                  <a:srgbClr val="000000"/>
                </a:solidFill>
              </a:rPr>
              <a:t>Studies in Labor </a:t>
            </a:r>
            <a:r>
              <a:rPr lang="en-US" sz="2000" dirty="0" smtClean="0">
                <a:solidFill>
                  <a:srgbClr val="000000"/>
                </a:solidFill>
              </a:rPr>
              <a:t>Economics</a:t>
            </a:r>
            <a:r>
              <a:rPr lang="en-US" sz="2000" dirty="0">
                <a:solidFill>
                  <a:srgbClr val="000000"/>
                </a:solidFill>
              </a:rPr>
              <a:t>, The Economics of Terror, The Economics of Corruption</a:t>
            </a: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</a:t>
            </a:r>
            <a:r>
              <a:rPr lang="en-US" sz="2000" dirty="0" smtClean="0">
                <a:solidFill>
                  <a:srgbClr val="000000"/>
                </a:solidFill>
              </a:rPr>
              <a:t>visit: http</a:t>
            </a:r>
            <a:r>
              <a:rPr lang="en-US" sz="2000" dirty="0">
                <a:solidFill>
                  <a:srgbClr val="000000"/>
                </a:solidFill>
              </a:rPr>
              <a:t>://www.vwl-iwipol.uni-freiburg.de/iwipol//sopo.htm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079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Political Economy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Ordoliberalism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Director: Prof. Dr. Dr. </a:t>
            </a:r>
            <a:r>
              <a:rPr lang="en-US" sz="2000" b="1" dirty="0" err="1">
                <a:solidFill>
                  <a:srgbClr val="000000"/>
                </a:solidFill>
              </a:rPr>
              <a:t>h.c</a:t>
            </a:r>
            <a:r>
              <a:rPr lang="en-US" sz="2000" b="1" dirty="0">
                <a:solidFill>
                  <a:srgbClr val="000000"/>
                </a:solidFill>
              </a:rPr>
              <a:t>. Lars P. </a:t>
            </a:r>
            <a:r>
              <a:rPr lang="en-US" sz="2000" b="1" dirty="0" smtClean="0">
                <a:solidFill>
                  <a:srgbClr val="000000"/>
                </a:solidFill>
              </a:rPr>
              <a:t>Feld</a:t>
            </a:r>
          </a:p>
          <a:p>
            <a:pPr lvl="0">
              <a:buClr>
                <a:srgbClr val="CCCCCC"/>
              </a:buClr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Interests</a:t>
            </a:r>
            <a:r>
              <a:rPr lang="en-US" sz="2000" b="1" dirty="0" smtClean="0">
                <a:solidFill>
                  <a:srgbClr val="000000"/>
                </a:solidFill>
              </a:rPr>
              <a:t>:</a:t>
            </a:r>
            <a:r>
              <a:rPr lang="en-US" sz="2000" dirty="0"/>
              <a:t> constitutional economics and </a:t>
            </a:r>
            <a:r>
              <a:rPr lang="en-US" sz="2000" dirty="0" err="1"/>
              <a:t>ordoliberal</a:t>
            </a:r>
            <a:r>
              <a:rPr lang="en-US" sz="2000" dirty="0"/>
              <a:t> thinking in the tradition of the Freiburg School</a:t>
            </a:r>
            <a:endParaRPr lang="de-DE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 Behavioral Economics, Experimental Economics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visit</a:t>
            </a:r>
            <a:r>
              <a:rPr lang="en-US" sz="2000" dirty="0" smtClean="0">
                <a:solidFill>
                  <a:srgbClr val="000000"/>
                </a:solidFill>
              </a:rPr>
              <a:t>: https</a:t>
            </a:r>
            <a:r>
              <a:rPr lang="en-US" sz="2000" dirty="0">
                <a:solidFill>
                  <a:srgbClr val="000000"/>
                </a:solidFill>
              </a:rPr>
              <a:t>://www.eucken.de/en/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943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Empirical Research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Econometrics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Director</a:t>
            </a:r>
            <a:r>
              <a:rPr lang="en-US" sz="2000" b="1" dirty="0" smtClean="0">
                <a:solidFill>
                  <a:srgbClr val="000000"/>
                </a:solidFill>
              </a:rPr>
              <a:t>: Dr</a:t>
            </a:r>
            <a:r>
              <a:rPr lang="en-US" sz="2000" b="1" dirty="0">
                <a:solidFill>
                  <a:srgbClr val="000000"/>
                </a:solidFill>
              </a:rPr>
              <a:t>. Marc </a:t>
            </a:r>
            <a:r>
              <a:rPr lang="en-US" sz="2000" b="1" dirty="0" err="1">
                <a:solidFill>
                  <a:srgbClr val="000000"/>
                </a:solidFill>
              </a:rPr>
              <a:t>Piopiunik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Interests</a:t>
            </a:r>
            <a:r>
              <a:rPr lang="en-US" sz="2000" b="1" dirty="0" smtClean="0">
                <a:solidFill>
                  <a:srgbClr val="000000"/>
                </a:solidFill>
              </a:rPr>
              <a:t>: </a:t>
            </a:r>
            <a:r>
              <a:rPr lang="en-US" sz="2000" dirty="0" smtClean="0">
                <a:solidFill>
                  <a:srgbClr val="000000"/>
                </a:solidFill>
              </a:rPr>
              <a:t>Education </a:t>
            </a:r>
            <a:r>
              <a:rPr lang="en-US" sz="2000" dirty="0">
                <a:solidFill>
                  <a:srgbClr val="000000"/>
                </a:solidFill>
              </a:rPr>
              <a:t>Economics, Migration Economics, Labor Economics.</a:t>
            </a:r>
            <a:endParaRPr lang="de-DE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 </a:t>
            </a:r>
            <a:r>
              <a:rPr lang="en-US" sz="2000" dirty="0">
                <a:solidFill>
                  <a:srgbClr val="000000"/>
                </a:solidFill>
              </a:rPr>
              <a:t>Intermediate Econometrics, Statistical </a:t>
            </a:r>
            <a:r>
              <a:rPr lang="en-US" sz="2000" dirty="0" smtClean="0">
                <a:solidFill>
                  <a:srgbClr val="000000"/>
                </a:solidFill>
              </a:rPr>
              <a:t>Learning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</a:t>
            </a:r>
            <a:r>
              <a:rPr lang="en-US" sz="2000" dirty="0" err="1">
                <a:solidFill>
                  <a:srgbClr val="000000"/>
                </a:solidFill>
              </a:rPr>
              <a:t>visit:https</a:t>
            </a:r>
            <a:r>
              <a:rPr lang="en-US" sz="2000" dirty="0">
                <a:solidFill>
                  <a:srgbClr val="000000"/>
                </a:solidFill>
              </a:rPr>
              <a:t>://www.empiwifo.uni-freiburg.de/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57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Economics, Competition Economics and Transport Science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Director</a:t>
            </a:r>
            <a:r>
              <a:rPr lang="en-US" sz="2000" b="1" dirty="0" smtClean="0">
                <a:solidFill>
                  <a:srgbClr val="000000"/>
                </a:solidFill>
              </a:rPr>
              <a:t>: Prof</a:t>
            </a:r>
            <a:r>
              <a:rPr lang="en-US" sz="2000" b="1" dirty="0">
                <a:solidFill>
                  <a:srgbClr val="000000"/>
                </a:solidFill>
              </a:rPr>
              <a:t>. Dr. Günter </a:t>
            </a:r>
            <a:r>
              <a:rPr lang="en-US" sz="2000" b="1" dirty="0" err="1" smtClean="0">
                <a:solidFill>
                  <a:srgbClr val="000000"/>
                </a:solidFill>
              </a:rPr>
              <a:t>Knieps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</a:t>
            </a:r>
            <a:r>
              <a:rPr lang="en-US" sz="2000" b="1" dirty="0" smtClean="0">
                <a:solidFill>
                  <a:srgbClr val="000000"/>
                </a:solidFill>
              </a:rPr>
              <a:t>Interests:</a:t>
            </a:r>
            <a:r>
              <a:rPr lang="en-US" sz="2000" dirty="0" smtClean="0">
                <a:solidFill>
                  <a:srgbClr val="000000"/>
                </a:solidFill>
              </a:rPr>
              <a:t> Internet of things, Network Economics</a:t>
            </a:r>
            <a:endParaRPr lang="de-DE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Example of Courses Offered</a:t>
            </a:r>
            <a:r>
              <a:rPr lang="en-US" sz="2000" dirty="0" smtClean="0">
                <a:solidFill>
                  <a:srgbClr val="000000"/>
                </a:solidFill>
              </a:rPr>
              <a:t>: </a:t>
            </a:r>
            <a:r>
              <a:rPr lang="en-US" sz="2000" dirty="0">
                <a:solidFill>
                  <a:srgbClr val="000000"/>
                </a:solidFill>
              </a:rPr>
              <a:t>Network Economics, Resource Allocation and Competition </a:t>
            </a:r>
            <a:r>
              <a:rPr lang="en-US" sz="2000" dirty="0" smtClean="0">
                <a:solidFill>
                  <a:srgbClr val="000000"/>
                </a:solidFill>
              </a:rPr>
              <a:t>Policy</a:t>
            </a:r>
          </a:p>
          <a:p>
            <a:pPr lvl="0">
              <a:buClr>
                <a:srgbClr val="CCCCCC"/>
              </a:buClr>
            </a:pP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visit</a:t>
            </a:r>
            <a:r>
              <a:rPr lang="en-US" sz="2000" dirty="0" smtClean="0">
                <a:solidFill>
                  <a:srgbClr val="000000"/>
                </a:solidFill>
              </a:rPr>
              <a:t>: http</a:t>
            </a:r>
            <a:r>
              <a:rPr lang="en-US" sz="2000" dirty="0">
                <a:solidFill>
                  <a:srgbClr val="000000"/>
                </a:solidFill>
              </a:rPr>
              <a:t>://portal.uni-freiburg.de/vw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7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 </a:t>
            </a:r>
            <a:r>
              <a:rPr lang="de-DE" dirty="0"/>
              <a:t>B</a:t>
            </a:r>
            <a:r>
              <a:rPr lang="de-DE" dirty="0" smtClean="0"/>
              <a:t>rief </a:t>
            </a:r>
            <a:r>
              <a:rPr lang="de-DE" dirty="0" err="1" smtClean="0"/>
              <a:t>History</a:t>
            </a:r>
            <a:r>
              <a:rPr lang="de-DE" dirty="0" smtClean="0"/>
              <a:t>: The Freiburg Tradition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Founded in 1457 </a:t>
            </a:r>
            <a:endParaRPr lang="en-US" sz="2000" dirty="0" smtClean="0"/>
          </a:p>
          <a:p>
            <a:pPr lvl="1"/>
            <a:r>
              <a:rPr lang="en-US" sz="1600" dirty="0" smtClean="0"/>
              <a:t>One of the oldest universities in Germany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"Freiburg </a:t>
            </a:r>
            <a:r>
              <a:rPr lang="en-US" sz="2000" dirty="0" smtClean="0"/>
              <a:t>School“</a:t>
            </a:r>
          </a:p>
          <a:p>
            <a:pPr lvl="1"/>
            <a:r>
              <a:rPr lang="en-US" sz="1600" dirty="0"/>
              <a:t> some forms of competition are good, while others may require </a:t>
            </a:r>
            <a:r>
              <a:rPr lang="en-US" sz="1600" dirty="0" smtClean="0"/>
              <a:t>oversight</a:t>
            </a:r>
          </a:p>
          <a:p>
            <a:pPr lvl="1"/>
            <a:r>
              <a:rPr lang="en-US" sz="1600" dirty="0" smtClean="0"/>
              <a:t>Walter Eucken, </a:t>
            </a:r>
            <a:r>
              <a:rPr lang="de-DE" sz="1600" dirty="0" smtClean="0"/>
              <a:t>Franz </a:t>
            </a:r>
            <a:r>
              <a:rPr lang="de-DE" sz="1600" dirty="0"/>
              <a:t>Böhm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/>
              <a:t>Hans </a:t>
            </a:r>
            <a:r>
              <a:rPr lang="de-DE" sz="1600" dirty="0" smtClean="0"/>
              <a:t>Großmann-</a:t>
            </a:r>
            <a:r>
              <a:rPr lang="de-DE" sz="1600" dirty="0" err="1" smtClean="0"/>
              <a:t>Doerth</a:t>
            </a:r>
            <a:endParaRPr lang="de-DE" sz="1600" dirty="0" smtClean="0"/>
          </a:p>
          <a:p>
            <a:pPr marL="457200" lvl="1" indent="0">
              <a:buNone/>
            </a:pPr>
            <a:endParaRPr lang="de-DE" sz="1600" dirty="0" smtClean="0"/>
          </a:p>
          <a:p>
            <a:r>
              <a:rPr lang="de-DE" sz="2000" dirty="0"/>
              <a:t>Walter Eucken: </a:t>
            </a:r>
          </a:p>
          <a:p>
            <a:pPr lvl="1"/>
            <a:r>
              <a:rPr lang="en-US" sz="1600" dirty="0"/>
              <a:t>Theoretical reasoning</a:t>
            </a:r>
          </a:p>
          <a:p>
            <a:pPr lvl="1"/>
            <a:r>
              <a:rPr lang="en-US" sz="1600" dirty="0"/>
              <a:t>impartial analysis of economic conflict </a:t>
            </a:r>
          </a:p>
          <a:p>
            <a:pPr lvl="1"/>
            <a:endParaRPr lang="en-US" sz="16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0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"</a:t>
            </a:r>
            <a:r>
              <a:rPr lang="en-US" sz="2000" dirty="0" err="1"/>
              <a:t>Ordnungspolitik</a:t>
            </a:r>
            <a:r>
              <a:rPr lang="en-US" sz="2000" dirty="0"/>
              <a:t>“</a:t>
            </a:r>
          </a:p>
          <a:p>
            <a:pPr lvl="1"/>
            <a:r>
              <a:rPr lang="en-US" sz="1600" dirty="0"/>
              <a:t> the theory of improving economic and social </a:t>
            </a:r>
            <a:r>
              <a:rPr lang="en-US" sz="1600" dirty="0" smtClean="0"/>
              <a:t>institutions</a:t>
            </a:r>
          </a:p>
          <a:p>
            <a:pPr lvl="1"/>
            <a:endParaRPr lang="en-US" sz="1600" dirty="0"/>
          </a:p>
          <a:p>
            <a:pPr lvl="0">
              <a:buClr>
                <a:srgbClr val="CCCCCC"/>
              </a:buClr>
            </a:pPr>
            <a:r>
              <a:rPr lang="de-DE" sz="2000" dirty="0" smtClean="0">
                <a:solidFill>
                  <a:srgbClr val="000000"/>
                </a:solidFill>
              </a:rPr>
              <a:t>Friedrich </a:t>
            </a:r>
            <a:r>
              <a:rPr lang="de-DE" sz="2000" dirty="0">
                <a:solidFill>
                  <a:srgbClr val="000000"/>
                </a:solidFill>
              </a:rPr>
              <a:t>A. von Hayek (1899-1992)</a:t>
            </a:r>
          </a:p>
          <a:p>
            <a:pPr lvl="1">
              <a:buClr>
                <a:srgbClr val="CCCCCC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the </a:t>
            </a:r>
            <a:r>
              <a:rPr lang="en-US" sz="1600" dirty="0">
                <a:solidFill>
                  <a:srgbClr val="000000"/>
                </a:solidFill>
              </a:rPr>
              <a:t>role of competition as a mechanism for innovation and the improvement of social </a:t>
            </a:r>
            <a:r>
              <a:rPr lang="en-US" sz="1600" dirty="0" smtClean="0">
                <a:solidFill>
                  <a:srgbClr val="000000"/>
                </a:solidFill>
              </a:rPr>
              <a:t>institutions</a:t>
            </a:r>
          </a:p>
          <a:p>
            <a:pPr lvl="1">
              <a:buClr>
                <a:srgbClr val="CCCCCC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awarded </a:t>
            </a:r>
            <a:r>
              <a:rPr lang="en-US" sz="1600" dirty="0">
                <a:solidFill>
                  <a:srgbClr val="000000"/>
                </a:solidFill>
              </a:rPr>
              <a:t>the Noble Prize in 1974 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1">
              <a:buClr>
                <a:srgbClr val="CCCCCC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fundamental </a:t>
            </a:r>
            <a:r>
              <a:rPr lang="en-US" sz="1600" dirty="0">
                <a:solidFill>
                  <a:srgbClr val="000000"/>
                </a:solidFill>
              </a:rPr>
              <a:t>insights into the role of the price system for information aggregation in market economies</a:t>
            </a:r>
            <a:endParaRPr lang="de-DE" sz="1600" dirty="0">
              <a:solidFill>
                <a:srgbClr val="000000"/>
              </a:solidFill>
            </a:endParaRPr>
          </a:p>
          <a:p>
            <a:pPr marL="57150" indent="0">
              <a:buNone/>
            </a:pPr>
            <a:endParaRPr lang="de-DE" sz="2000" dirty="0"/>
          </a:p>
          <a:p>
            <a:endParaRPr lang="en-US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35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Jan Tinbergen</a:t>
            </a:r>
            <a:endParaRPr lang="en-US" sz="2000" dirty="0" smtClean="0"/>
          </a:p>
          <a:p>
            <a:pPr lvl="1"/>
            <a:r>
              <a:rPr lang="en-US" sz="1600" dirty="0" smtClean="0"/>
              <a:t>One </a:t>
            </a:r>
            <a:r>
              <a:rPr lang="en-US" sz="1600" dirty="0"/>
              <a:t>of the two first Nobel laureates in </a:t>
            </a:r>
            <a:r>
              <a:rPr lang="en-US" sz="1600" dirty="0" smtClean="0"/>
              <a:t>economics</a:t>
            </a:r>
          </a:p>
          <a:p>
            <a:pPr lvl="1"/>
            <a:r>
              <a:rPr lang="en-US" sz="1600" dirty="0"/>
              <a:t>F</a:t>
            </a:r>
            <a:r>
              <a:rPr lang="en-US" sz="1600" dirty="0" smtClean="0"/>
              <a:t>ounding </a:t>
            </a:r>
            <a:r>
              <a:rPr lang="en-US" sz="1600" dirty="0"/>
              <a:t>father of econometrics and, thus, modern quantitative economic analysis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sz="1600" dirty="0" smtClean="0"/>
              <a:t>Closely </a:t>
            </a:r>
            <a:r>
              <a:rPr lang="en-US" sz="1600" dirty="0"/>
              <a:t>affiliated with the faculty. Tinbergen holds a honorary doctoral degree of the University of Freiburg</a:t>
            </a:r>
            <a:endParaRPr lang="de-DE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59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Where</a:t>
            </a:r>
            <a:r>
              <a:rPr lang="de-DE" dirty="0" smtClean="0"/>
              <a:t> do </a:t>
            </a:r>
            <a:r>
              <a:rPr lang="de-DE" dirty="0" err="1" smtClean="0"/>
              <a:t>you</a:t>
            </a:r>
            <a:r>
              <a:rPr lang="de-DE" dirty="0" smtClean="0"/>
              <a:t> fit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University </a:t>
            </a:r>
            <a:r>
              <a:rPr lang="de-DE" dirty="0" err="1" smtClean="0"/>
              <a:t>structure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The Albert-</a:t>
            </a:r>
            <a:r>
              <a:rPr lang="en-US" sz="2400" dirty="0" err="1" smtClean="0"/>
              <a:t>Ludwigs</a:t>
            </a:r>
            <a:r>
              <a:rPr lang="en-US" sz="2400" dirty="0"/>
              <a:t>-</a:t>
            </a:r>
            <a:r>
              <a:rPr lang="en-US" sz="2400" dirty="0" smtClean="0"/>
              <a:t>Universität Freiburg</a:t>
            </a:r>
          </a:p>
          <a:p>
            <a:pPr lvl="1"/>
            <a:r>
              <a:rPr lang="en-US" dirty="0" smtClean="0"/>
              <a:t>The Faculty of Economic and Behavioral Sciences</a:t>
            </a:r>
          </a:p>
          <a:p>
            <a:pPr lvl="2"/>
            <a:r>
              <a:rPr lang="en-US" sz="2400" dirty="0" smtClean="0"/>
              <a:t>The Department of Economics</a:t>
            </a:r>
          </a:p>
          <a:p>
            <a:pPr lvl="3"/>
            <a:r>
              <a:rPr lang="en-US" sz="2400" dirty="0" smtClean="0"/>
              <a:t>The Master in Economics Program</a:t>
            </a:r>
            <a:endParaRPr lang="en-US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60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Understanding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Chairs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Department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Department of Economics consists of smaller “sub-departments” called chairs, each with their own research focus and director</a:t>
            </a:r>
          </a:p>
          <a:p>
            <a:endParaRPr lang="en-US" sz="2000" dirty="0" smtClean="0"/>
          </a:p>
          <a:p>
            <a:r>
              <a:rPr lang="en-US" sz="2000" dirty="0" smtClean="0"/>
              <a:t>Certain chairs offer certain courses each semester</a:t>
            </a:r>
          </a:p>
          <a:p>
            <a:endParaRPr lang="en-US" sz="2000" dirty="0" smtClean="0"/>
          </a:p>
          <a:p>
            <a:r>
              <a:rPr lang="en-US" sz="2000" dirty="0" smtClean="0"/>
              <a:t>When writing your Master thesis you will write it under the supervision from an associate from a chair</a:t>
            </a:r>
          </a:p>
          <a:p>
            <a:r>
              <a:rPr lang="en-US" sz="2000" dirty="0"/>
              <a:t>More information on https://portal.uni-freiburg.de/vwl/institut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Präsentationstitel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28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nhaltsplatzhalter 6" descr="Bildschirmausschnit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41" y="122684"/>
            <a:ext cx="5573053" cy="4522106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22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The Department: </a:t>
            </a:r>
            <a:r>
              <a:rPr lang="de-DE" dirty="0" err="1" smtClean="0"/>
              <a:t>the</a:t>
            </a:r>
            <a:r>
              <a:rPr lang="de-DE" dirty="0" smtClean="0"/>
              <a:t> Main </a:t>
            </a:r>
            <a:r>
              <a:rPr lang="de-DE" dirty="0" err="1"/>
              <a:t>C</a:t>
            </a:r>
            <a:r>
              <a:rPr lang="de-DE" dirty="0" err="1" smtClean="0"/>
              <a:t>hairs</a:t>
            </a:r>
            <a:endParaRPr lang="de-DE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193570"/>
              </p:ext>
            </p:extLst>
          </p:nvPr>
        </p:nvGraphicFramePr>
        <p:xfrm>
          <a:off x="683568" y="914772"/>
          <a:ext cx="6516966" cy="3759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35"/>
                <a:gridCol w="2896540"/>
                <a:gridCol w="3213091"/>
              </a:tblGrid>
              <a:tr h="3369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Chair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Director</a:t>
                      </a:r>
                      <a:endParaRPr lang="de-DE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Constitutional Political Economy and Competition Policy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Tim Krieger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Quantitative </a:t>
                      </a:r>
                      <a:r>
                        <a:rPr lang="de-DE" sz="1200" dirty="0" err="1" smtClean="0"/>
                        <a:t>Finance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Eva </a:t>
                      </a:r>
                      <a:r>
                        <a:rPr lang="de-DE" sz="1200" dirty="0" err="1" smtClean="0"/>
                        <a:t>Lütkebohmert</a:t>
                      </a:r>
                      <a:r>
                        <a:rPr lang="de-DE" sz="1200" dirty="0" smtClean="0"/>
                        <a:t>-Holtz 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Information Systems Research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Dirk Neumann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Economic Policy and Constitutional Economic Theory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Bernhard Neumärker 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Economic </a:t>
                      </a:r>
                      <a:r>
                        <a:rPr lang="de-DE" sz="1200" dirty="0" err="1" smtClean="0"/>
                        <a:t>Theory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Oliver Landmann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International Economic </a:t>
                      </a:r>
                      <a:r>
                        <a:rPr lang="de-DE" sz="1200" dirty="0" err="1" smtClean="0"/>
                        <a:t>Policy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Günther G. Schulze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Political Economy </a:t>
                      </a:r>
                      <a:r>
                        <a:rPr lang="de-DE" sz="1200" dirty="0" err="1" smtClean="0"/>
                        <a:t>and</a:t>
                      </a:r>
                      <a:r>
                        <a:rPr lang="de-DE" sz="1200" dirty="0" smtClean="0"/>
                        <a:t> </a:t>
                      </a:r>
                      <a:r>
                        <a:rPr lang="de-DE" sz="1200" dirty="0" err="1" smtClean="0"/>
                        <a:t>Ordoliberalism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Dr. h.c. Lars P. Feld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Empirical Research </a:t>
                      </a:r>
                      <a:r>
                        <a:rPr lang="de-DE" sz="1200" dirty="0" err="1" smtClean="0"/>
                        <a:t>and</a:t>
                      </a:r>
                      <a:r>
                        <a:rPr lang="de-DE" sz="1200" dirty="0" smtClean="0"/>
                        <a:t> </a:t>
                      </a:r>
                      <a:r>
                        <a:rPr lang="de-DE" sz="1200" dirty="0" err="1" smtClean="0"/>
                        <a:t>Econometrics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Dr. Marc </a:t>
                      </a:r>
                      <a:r>
                        <a:rPr lang="de-DE" sz="1200" dirty="0" err="1" smtClean="0"/>
                        <a:t>Piopiunik</a:t>
                      </a: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</a:tr>
              <a:tr h="336957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9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Network Economics, Competition Economics and Transport Science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Prof. Dr. Günter </a:t>
                      </a:r>
                      <a:r>
                        <a:rPr lang="de-DE" sz="1200" dirty="0" err="1" smtClean="0"/>
                        <a:t>Knieps</a:t>
                      </a:r>
                      <a:endParaRPr lang="de-DE" sz="1200" dirty="0" smtClean="0"/>
                    </a:p>
                    <a:p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79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1016" y="499241"/>
            <a:ext cx="6983686" cy="540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Constitutional </a:t>
            </a:r>
            <a:r>
              <a:rPr lang="en-US" b="1" dirty="0"/>
              <a:t>Political Economy and Competition Policy</a:t>
            </a:r>
            <a:br>
              <a:rPr lang="en-US" b="1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Director</a:t>
            </a:r>
            <a:r>
              <a:rPr lang="en-US" sz="2000" b="1" dirty="0" smtClean="0">
                <a:solidFill>
                  <a:srgbClr val="000000"/>
                </a:solidFill>
              </a:rPr>
              <a:t>: Prof</a:t>
            </a:r>
            <a:r>
              <a:rPr lang="en-US" sz="2000" b="1" dirty="0">
                <a:solidFill>
                  <a:srgbClr val="000000"/>
                </a:solidFill>
              </a:rPr>
              <a:t>. Dr. Tim </a:t>
            </a:r>
            <a:r>
              <a:rPr lang="en-US" sz="2000" b="1" dirty="0" smtClean="0">
                <a:solidFill>
                  <a:srgbClr val="000000"/>
                </a:solidFill>
              </a:rPr>
              <a:t>Krieger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b="1" dirty="0">
                <a:solidFill>
                  <a:srgbClr val="000000"/>
                </a:solidFill>
              </a:rPr>
              <a:t>Some Research Interests</a:t>
            </a:r>
            <a:r>
              <a:rPr lang="en-US" sz="2000" b="1" dirty="0" smtClean="0">
                <a:solidFill>
                  <a:srgbClr val="000000"/>
                </a:solidFill>
              </a:rPr>
              <a:t>: </a:t>
            </a:r>
            <a:r>
              <a:rPr lang="en-US" sz="2000" dirty="0" smtClean="0">
                <a:solidFill>
                  <a:srgbClr val="000000"/>
                </a:solidFill>
              </a:rPr>
              <a:t>Economic</a:t>
            </a:r>
            <a:r>
              <a:rPr lang="en-US" sz="2000" dirty="0">
                <a:solidFill>
                  <a:srgbClr val="000000"/>
                </a:solidFill>
              </a:rPr>
              <a:t>, social, and education policies in open, aging </a:t>
            </a:r>
            <a:r>
              <a:rPr lang="en-US" sz="2000" dirty="0" smtClean="0">
                <a:solidFill>
                  <a:srgbClr val="000000"/>
                </a:solidFill>
              </a:rPr>
              <a:t>economies, Global </a:t>
            </a:r>
            <a:r>
              <a:rPr lang="en-US" sz="2000" dirty="0">
                <a:solidFill>
                  <a:srgbClr val="000000"/>
                </a:solidFill>
              </a:rPr>
              <a:t>(economic) </a:t>
            </a:r>
            <a:r>
              <a:rPr lang="en-US" sz="2000" dirty="0" smtClean="0">
                <a:solidFill>
                  <a:srgbClr val="000000"/>
                </a:solidFill>
              </a:rPr>
              <a:t>governance, Migration </a:t>
            </a:r>
            <a:r>
              <a:rPr lang="en-US" sz="2000" dirty="0">
                <a:solidFill>
                  <a:srgbClr val="000000"/>
                </a:solidFill>
              </a:rPr>
              <a:t>and international labor </a:t>
            </a:r>
            <a:r>
              <a:rPr lang="en-US" sz="2000" dirty="0" smtClean="0">
                <a:solidFill>
                  <a:srgbClr val="000000"/>
                </a:solidFill>
              </a:rPr>
              <a:t>mobility, Civil </a:t>
            </a:r>
            <a:r>
              <a:rPr lang="en-US" sz="2000" dirty="0">
                <a:solidFill>
                  <a:srgbClr val="000000"/>
                </a:solidFill>
              </a:rPr>
              <a:t>rights, security, and </a:t>
            </a:r>
            <a:r>
              <a:rPr lang="en-US" sz="2000" dirty="0" smtClean="0">
                <a:solidFill>
                  <a:srgbClr val="000000"/>
                </a:solidFill>
              </a:rPr>
              <a:t>efficiency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Example of Courses </a:t>
            </a:r>
            <a:r>
              <a:rPr lang="en-US" sz="2000" b="1" dirty="0" smtClean="0">
                <a:solidFill>
                  <a:srgbClr val="000000"/>
                </a:solidFill>
              </a:rPr>
              <a:t>Offered</a:t>
            </a:r>
            <a:r>
              <a:rPr lang="en-US" sz="2000" dirty="0" smtClean="0">
                <a:solidFill>
                  <a:srgbClr val="000000"/>
                </a:solidFill>
              </a:rPr>
              <a:t>:</a:t>
            </a:r>
            <a:r>
              <a:rPr lang="de-DE" sz="2000" dirty="0"/>
              <a:t>Global </a:t>
            </a:r>
            <a:r>
              <a:rPr lang="de-DE" sz="2000" dirty="0" smtClean="0"/>
              <a:t>Economic </a:t>
            </a:r>
            <a:r>
              <a:rPr lang="de-DE" sz="2000" dirty="0" err="1" smtClean="0"/>
              <a:t>Governance</a:t>
            </a:r>
            <a:r>
              <a:rPr lang="de-DE" sz="2000" dirty="0" smtClean="0"/>
              <a:t>, Time Series Analysis, </a:t>
            </a:r>
            <a:r>
              <a:rPr lang="de-DE" sz="2000" dirty="0"/>
              <a:t>Economics Blog, The Economics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 smtClean="0"/>
              <a:t>Conflict</a:t>
            </a:r>
            <a:endParaRPr lang="en-US" sz="2000" dirty="0">
              <a:solidFill>
                <a:srgbClr val="000000"/>
              </a:solidFill>
            </a:endParaRPr>
          </a:p>
          <a:p>
            <a:pPr lvl="0">
              <a:buClr>
                <a:srgbClr val="CCCCCC"/>
              </a:buClr>
            </a:pPr>
            <a:r>
              <a:rPr lang="en-US" sz="2000" dirty="0">
                <a:solidFill>
                  <a:srgbClr val="000000"/>
                </a:solidFill>
              </a:rPr>
              <a:t>For more information visit:</a:t>
            </a:r>
            <a:endParaRPr lang="de-DE" dirty="0">
              <a:solidFill>
                <a:srgbClr val="000000"/>
              </a:solidFill>
            </a:endParaRPr>
          </a:p>
          <a:p>
            <a:r>
              <a:rPr lang="de-DE" sz="1400" dirty="0"/>
              <a:t>http://www.wguth.uni-freiburg.de/news_en/herzlich-willkommen-auf-der-homepage-der-wilfried-guth-stiftungsprofessur-fuer-ordnungs-und-wettbewerbspolitik?set_language=en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090D-6353-4B01-A39C-D9C49F8F89C1}" type="datetime1">
              <a:rPr lang="de-DE" smtClean="0"/>
              <a:pPr/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0719-99AA-4F4C-9EE0-301A8A7C8DE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826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57&quot;&gt;&lt;property id=&quot;20148&quot; value=&quot;5&quot;/&gt;&lt;property id=&quot;20300&quot; value=&quot;Folie 1&quot;/&gt;&lt;property id=&quot;20307&quot; value=&quot;259&quot;/&gt;&lt;/object&gt;&lt;object type=&quot;3&quot; unique_id=&quot;10058&quot;&gt;&lt;property id=&quot;20148&quot; value=&quot;5&quot;/&gt;&lt;property id=&quot;20300&quot; value=&quot;Folie 2&quot;/&gt;&lt;property id=&quot;20307&quot; value=&quot;260&quot;/&gt;&lt;/object&gt;&lt;object type=&quot;3&quot; unique_id=&quot;10059&quot;&gt;&lt;property id=&quot;20148&quot; value=&quot;5&quot;/&gt;&lt;property id=&quot;20300&quot; value=&quot;Folie 3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Uni_Praesentation_E1_RGB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ni_Praesentation_E1_RGB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Uni_Praesentation_E1_RGB_16_9</Template>
  <TotalTime>0</TotalTime>
  <Words>924</Words>
  <Application>Microsoft Office PowerPoint</Application>
  <PresentationFormat>Benutzerdefiniert</PresentationFormat>
  <Paragraphs>180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Geneva</vt:lpstr>
      <vt:lpstr>Times New Roman</vt:lpstr>
      <vt:lpstr>Wingdings</vt:lpstr>
      <vt:lpstr>Uni_Praesentation_E1_RGB</vt:lpstr>
      <vt:lpstr>1_Uni_Praesentation_E1_RGB</vt:lpstr>
      <vt:lpstr>M. Sc. Economics</vt:lpstr>
      <vt:lpstr>A Brief History: The Freiburg Tradition</vt:lpstr>
      <vt:lpstr>PowerPoint-Präsentation</vt:lpstr>
      <vt:lpstr>PowerPoint-Präsentation</vt:lpstr>
      <vt:lpstr>Where do you fit into the University structure?</vt:lpstr>
      <vt:lpstr>Understanding the Chairs of the Department</vt:lpstr>
      <vt:lpstr>PowerPoint-Präsentation</vt:lpstr>
      <vt:lpstr>The Department: the Main Chairs</vt:lpstr>
      <vt:lpstr>Constitutional Political Economy and Competition Policy </vt:lpstr>
      <vt:lpstr>Quantitative Finance</vt:lpstr>
      <vt:lpstr>Information Systems Research</vt:lpstr>
      <vt:lpstr> Economic Policy and Constitutional Economic Theory</vt:lpstr>
      <vt:lpstr>Economic Theory</vt:lpstr>
      <vt:lpstr>International Economic Policy</vt:lpstr>
      <vt:lpstr>Political Economy and Ordoliberalism</vt:lpstr>
      <vt:lpstr>Empirical Research and Econometrics</vt:lpstr>
      <vt:lpstr>Network Economics, Competition Economics and Transport Science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 Sc. Economics</dc:title>
  <dc:creator>StudiendekanatIIII</dc:creator>
  <cp:lastModifiedBy>StudiendekanatIIII</cp:lastModifiedBy>
  <cp:revision>30</cp:revision>
  <cp:lastPrinted>2009-07-21T13:24:06Z</cp:lastPrinted>
  <dcterms:created xsi:type="dcterms:W3CDTF">2018-09-19T14:14:32Z</dcterms:created>
  <dcterms:modified xsi:type="dcterms:W3CDTF">2018-10-23T13:36:15Z</dcterms:modified>
</cp:coreProperties>
</file>