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94660"/>
  </p:normalViewPr>
  <p:slideViewPr>
    <p:cSldViewPr snapToGrid="0">
      <p:cViewPr varScale="1">
        <p:scale>
          <a:sx n="80" d="100"/>
          <a:sy n="80" d="100"/>
        </p:scale>
        <p:origin x="62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86194-A25B-42BF-B2BB-7AF435F8D5D5}" type="datetimeFigureOut">
              <a:rPr lang="de-DE" smtClean="0"/>
              <a:t>17.10.18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19D2BA5-F119-411C-BFFD-880B0BC08EC8}" type="slidenum">
              <a:rPr lang="de-DE" smtClean="0"/>
              <a:t>‹Nr.›</a:t>
            </a:fld>
            <a:endParaRPr lang="de-DE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138524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>
        <p159:morph option="byObject"/>
      </p:transition>
    </mc:Choice>
    <mc:Fallback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86194-A25B-42BF-B2BB-7AF435F8D5D5}" type="datetimeFigureOut">
              <a:rPr lang="de-DE" smtClean="0"/>
              <a:t>17.10.18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2BA5-F119-411C-BFFD-880B0BC08EC8}" type="slidenum">
              <a:rPr lang="de-DE" smtClean="0"/>
              <a:t>‹Nr.›</a:t>
            </a:fld>
            <a:endParaRPr lang="de-DE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59065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>
        <p159:morph option="byObject"/>
      </p:transition>
    </mc:Choice>
    <mc:Fallback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86194-A25B-42BF-B2BB-7AF435F8D5D5}" type="datetimeFigureOut">
              <a:rPr lang="de-DE" smtClean="0"/>
              <a:t>17.10.18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2BA5-F119-411C-BFFD-880B0BC08EC8}" type="slidenum">
              <a:rPr lang="de-DE" smtClean="0"/>
              <a:t>‹Nr.›</a:t>
            </a:fld>
            <a:endParaRPr lang="de-DE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698711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>
        <p159:morph option="byObject"/>
      </p:transition>
    </mc:Choice>
    <mc:Fallback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86194-A25B-42BF-B2BB-7AF435F8D5D5}" type="datetimeFigureOut">
              <a:rPr lang="de-DE" smtClean="0"/>
              <a:t>17.10.18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2BA5-F119-411C-BFFD-880B0BC08EC8}" type="slidenum">
              <a:rPr lang="de-DE" smtClean="0"/>
              <a:t>‹Nr.›</a:t>
            </a:fld>
            <a:endParaRPr lang="de-DE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314202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>
        <p159:morph option="byObject"/>
      </p:transition>
    </mc:Choice>
    <mc:Fallback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86194-A25B-42BF-B2BB-7AF435F8D5D5}" type="datetimeFigureOut">
              <a:rPr lang="de-DE" smtClean="0"/>
              <a:t>17.10.18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2BA5-F119-411C-BFFD-880B0BC08EC8}" type="slidenum">
              <a:rPr lang="de-DE" smtClean="0"/>
              <a:t>‹Nr.›</a:t>
            </a:fld>
            <a:endParaRPr lang="de-DE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682197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>
        <p159:morph option="byObject"/>
      </p:transition>
    </mc:Choice>
    <mc:Fallback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86194-A25B-42BF-B2BB-7AF435F8D5D5}" type="datetimeFigureOut">
              <a:rPr lang="de-DE" smtClean="0"/>
              <a:t>17.10.18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2BA5-F119-411C-BFFD-880B0BC08EC8}" type="slidenum">
              <a:rPr lang="de-DE" smtClean="0"/>
              <a:t>‹Nr.›</a:t>
            </a:fld>
            <a:endParaRPr lang="de-DE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15846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>
        <p159:morph option="byObject"/>
      </p:transition>
    </mc:Choice>
    <mc:Fallback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86194-A25B-42BF-B2BB-7AF435F8D5D5}" type="datetimeFigureOut">
              <a:rPr lang="de-DE" smtClean="0"/>
              <a:t>17.10.18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2BA5-F119-411C-BFFD-880B0BC08EC8}" type="slidenum">
              <a:rPr lang="de-DE" smtClean="0"/>
              <a:t>‹Nr.›</a:t>
            </a:fld>
            <a:endParaRPr lang="de-DE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285363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>
        <p159:morph option="byObject"/>
      </p:transition>
    </mc:Choice>
    <mc:Fallback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86194-A25B-42BF-B2BB-7AF435F8D5D5}" type="datetimeFigureOut">
              <a:rPr lang="de-DE" smtClean="0"/>
              <a:t>17.10.18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2BA5-F119-411C-BFFD-880B0BC08EC8}" type="slidenum">
              <a:rPr lang="de-DE" smtClean="0"/>
              <a:t>‹Nr.›</a:t>
            </a:fld>
            <a:endParaRPr lang="de-DE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295604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>
        <p159:morph option="byObject"/>
      </p:transition>
    </mc:Choice>
    <mc:Fallback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86194-A25B-42BF-B2BB-7AF435F8D5D5}" type="datetimeFigureOut">
              <a:rPr lang="de-DE" smtClean="0"/>
              <a:t>17.10.18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2BA5-F119-411C-BFFD-880B0BC08E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936275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>
        <p159:morph option="byObject"/>
      </p:transition>
    </mc:Choice>
    <mc:Fallback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86194-A25B-42BF-B2BB-7AF435F8D5D5}" type="datetimeFigureOut">
              <a:rPr lang="de-DE" smtClean="0"/>
              <a:t>17.10.18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2BA5-F119-411C-BFFD-880B0BC08EC8}" type="slidenum">
              <a:rPr lang="de-DE" smtClean="0"/>
              <a:t>‹Nr.›</a:t>
            </a:fld>
            <a:endParaRPr lang="de-DE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401931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>
        <p159:morph option="byObject"/>
      </p:transition>
    </mc:Choice>
    <mc:Fallback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07786194-A25B-42BF-B2BB-7AF435F8D5D5}" type="datetimeFigureOut">
              <a:rPr lang="de-DE" smtClean="0"/>
              <a:t>17.10.18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2BA5-F119-411C-BFFD-880B0BC08EC8}" type="slidenum">
              <a:rPr lang="de-DE" smtClean="0"/>
              <a:t>‹Nr.›</a:t>
            </a:fld>
            <a:endParaRPr lang="de-DE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364488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>
        <p159:morph option="byObject"/>
      </p:transition>
    </mc:Choice>
    <mc:Fallback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86194-A25B-42BF-B2BB-7AF435F8D5D5}" type="datetimeFigureOut">
              <a:rPr lang="de-DE" smtClean="0"/>
              <a:t>17.10.18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19D2BA5-F119-411C-BFFD-880B0BC08EC8}" type="slidenum">
              <a:rPr lang="de-DE" smtClean="0"/>
              <a:t>‹Nr.›</a:t>
            </a:fld>
            <a:endParaRPr lang="de-DE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9329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>
        <p159:morph option="byObject"/>
      </p:transition>
    </mc:Choice>
    <mc:Fallback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B158FF-0677-48CE-A717-DCBA5A0789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/>
              <a:t>Studying</a:t>
            </a:r>
            <a:r>
              <a:rPr lang="de-DE" dirty="0"/>
              <a:t> </a:t>
            </a:r>
            <a:r>
              <a:rPr lang="de-DE" dirty="0" err="1"/>
              <a:t>Tips</a:t>
            </a:r>
            <a:r>
              <a:rPr lang="de-DE" dirty="0"/>
              <a:t> &amp; Tricks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BEAA90C-D1D5-4EB3-8EFD-5223D8EA4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023484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>
        <p159:morph option="byObject"/>
      </p:transition>
    </mc:Choice>
    <mc:Fallback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0AD0D8-BB86-4C5E-998C-2405D4BD6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General </a:t>
            </a:r>
            <a:r>
              <a:rPr lang="de-DE" dirty="0" err="1"/>
              <a:t>Remarks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F39F68F-326C-4E99-9B31-EA00FF4496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138832"/>
          </a:xfrm>
        </p:spPr>
        <p:txBody>
          <a:bodyPr>
            <a:normAutofit fontScale="92500" lnSpcReduction="10000"/>
          </a:bodyPr>
          <a:lstStyle/>
          <a:p>
            <a:r>
              <a:rPr lang="de-DE" dirty="0"/>
              <a:t>Trial and Error</a:t>
            </a:r>
          </a:p>
          <a:p>
            <a:r>
              <a:rPr lang="de-DE" dirty="0"/>
              <a:t>Find </a:t>
            </a:r>
            <a:r>
              <a:rPr lang="de-DE" dirty="0" err="1"/>
              <a:t>your</a:t>
            </a:r>
            <a:r>
              <a:rPr lang="de-DE" dirty="0"/>
              <a:t> own </a:t>
            </a:r>
            <a:r>
              <a:rPr lang="de-DE" dirty="0" err="1"/>
              <a:t>way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studying</a:t>
            </a:r>
            <a:endParaRPr lang="de-DE" dirty="0"/>
          </a:p>
          <a:p>
            <a:pPr lvl="1"/>
            <a:r>
              <a:rPr lang="de-DE" dirty="0"/>
              <a:t>„Are </a:t>
            </a:r>
            <a:r>
              <a:rPr lang="de-DE" dirty="0" err="1"/>
              <a:t>lectures</a:t>
            </a:r>
            <a:r>
              <a:rPr lang="de-DE" dirty="0"/>
              <a:t> </a:t>
            </a:r>
            <a:r>
              <a:rPr lang="de-DE" dirty="0" err="1"/>
              <a:t>useful</a:t>
            </a:r>
            <a:r>
              <a:rPr lang="de-DE" dirty="0"/>
              <a:t>?“</a:t>
            </a:r>
          </a:p>
          <a:p>
            <a:pPr lvl="1"/>
            <a:r>
              <a:rPr lang="de-DE" dirty="0"/>
              <a:t>„Are </a:t>
            </a:r>
            <a:r>
              <a:rPr lang="de-DE" dirty="0" err="1"/>
              <a:t>tutorials</a:t>
            </a:r>
            <a:r>
              <a:rPr lang="de-DE" dirty="0"/>
              <a:t> and </a:t>
            </a:r>
            <a:r>
              <a:rPr lang="de-DE" dirty="0" err="1"/>
              <a:t>lecture</a:t>
            </a:r>
            <a:r>
              <a:rPr lang="de-DE" dirty="0"/>
              <a:t> </a:t>
            </a:r>
            <a:r>
              <a:rPr lang="de-DE" dirty="0" err="1"/>
              <a:t>slides</a:t>
            </a:r>
            <a:r>
              <a:rPr lang="de-DE" dirty="0"/>
              <a:t> </a:t>
            </a:r>
            <a:r>
              <a:rPr lang="de-DE" dirty="0" err="1"/>
              <a:t>sufficient</a:t>
            </a:r>
            <a:r>
              <a:rPr lang="de-DE" dirty="0"/>
              <a:t>?“</a:t>
            </a:r>
          </a:p>
          <a:p>
            <a:pPr lvl="1"/>
            <a:r>
              <a:rPr lang="de-DE" dirty="0"/>
              <a:t>„Do </a:t>
            </a:r>
            <a:r>
              <a:rPr lang="de-DE" dirty="0" err="1"/>
              <a:t>we</a:t>
            </a:r>
            <a:r>
              <a:rPr lang="de-DE" dirty="0"/>
              <a:t> </a:t>
            </a:r>
            <a:r>
              <a:rPr lang="de-DE" dirty="0" err="1"/>
              <a:t>need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read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attached</a:t>
            </a:r>
            <a:r>
              <a:rPr lang="de-DE" dirty="0"/>
              <a:t> </a:t>
            </a:r>
            <a:r>
              <a:rPr lang="de-DE" dirty="0" err="1"/>
              <a:t>literature</a:t>
            </a:r>
            <a:r>
              <a:rPr lang="de-DE" dirty="0"/>
              <a:t>?“</a:t>
            </a:r>
          </a:p>
          <a:p>
            <a:pPr lvl="1"/>
            <a:r>
              <a:rPr lang="de-DE" dirty="0"/>
              <a:t>Unique </a:t>
            </a:r>
            <a:r>
              <a:rPr lang="de-DE" dirty="0" err="1"/>
              <a:t>answer</a:t>
            </a:r>
            <a:r>
              <a:rPr lang="de-DE" dirty="0"/>
              <a:t>: „</a:t>
            </a:r>
            <a:r>
              <a:rPr lang="de-DE" b="1" dirty="0" err="1">
                <a:solidFill>
                  <a:srgbClr val="FF0000"/>
                </a:solidFill>
              </a:rPr>
              <a:t>It</a:t>
            </a:r>
            <a:r>
              <a:rPr lang="de-DE" b="1" dirty="0">
                <a:solidFill>
                  <a:srgbClr val="FF0000"/>
                </a:solidFill>
              </a:rPr>
              <a:t> </a:t>
            </a:r>
            <a:r>
              <a:rPr lang="de-DE" b="1" dirty="0" err="1">
                <a:solidFill>
                  <a:srgbClr val="FF0000"/>
                </a:solidFill>
              </a:rPr>
              <a:t>depends</a:t>
            </a:r>
            <a:r>
              <a:rPr lang="de-DE" b="1" dirty="0">
                <a:solidFill>
                  <a:srgbClr val="FF0000"/>
                </a:solidFill>
              </a:rPr>
              <a:t>!</a:t>
            </a:r>
            <a:r>
              <a:rPr lang="de-DE" dirty="0"/>
              <a:t>“</a:t>
            </a:r>
          </a:p>
          <a:p>
            <a:r>
              <a:rPr lang="de-DE" dirty="0" err="1"/>
              <a:t>Conserve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knowledge</a:t>
            </a:r>
            <a:r>
              <a:rPr lang="de-DE" dirty="0"/>
              <a:t>!</a:t>
            </a:r>
          </a:p>
          <a:p>
            <a:r>
              <a:rPr lang="de-DE" dirty="0"/>
              <a:t>Start after Schluchsee… </a:t>
            </a:r>
          </a:p>
          <a:p>
            <a:r>
              <a:rPr lang="de-DE" dirty="0" err="1"/>
              <a:t>Or</a:t>
            </a:r>
            <a:r>
              <a:rPr lang="de-DE" dirty="0"/>
              <a:t> after </a:t>
            </a:r>
            <a:r>
              <a:rPr lang="de-DE" dirty="0" err="1"/>
              <a:t>our</a:t>
            </a:r>
            <a:r>
              <a:rPr lang="de-DE" dirty="0"/>
              <a:t> Semester Party…</a:t>
            </a:r>
          </a:p>
          <a:p>
            <a:r>
              <a:rPr lang="de-DE" dirty="0"/>
              <a:t>But </a:t>
            </a:r>
            <a:r>
              <a:rPr lang="de-DE" dirty="0" err="1"/>
              <a:t>definitely</a:t>
            </a:r>
            <a:r>
              <a:rPr lang="de-DE" dirty="0"/>
              <a:t> </a:t>
            </a:r>
            <a:r>
              <a:rPr lang="de-DE" dirty="0" err="1"/>
              <a:t>before</a:t>
            </a:r>
            <a:r>
              <a:rPr lang="de-DE" dirty="0"/>
              <a:t> Christmas!</a:t>
            </a:r>
          </a:p>
        </p:txBody>
      </p:sp>
    </p:spTree>
    <p:extLst>
      <p:ext uri="{BB962C8B-B14F-4D97-AF65-F5344CB8AC3E}">
        <p14:creationId xmlns:p14="http://schemas.microsoft.com/office/powerpoint/2010/main" val="62892173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7EE2CE-5CD9-4146-8688-97AC89030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Advanced</a:t>
            </a:r>
            <a:r>
              <a:rPr lang="de-DE" dirty="0"/>
              <a:t> </a:t>
            </a:r>
            <a:r>
              <a:rPr lang="de-DE" dirty="0" err="1"/>
              <a:t>Macroeconomics</a:t>
            </a:r>
            <a:r>
              <a:rPr lang="de-DE" dirty="0"/>
              <a:t> 1 - </a:t>
            </a:r>
            <a:r>
              <a:rPr lang="de-DE" dirty="0" err="1"/>
              <a:t>Lecture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9859CFC-9E61-469E-9784-ED859E76FF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18608"/>
            <a:ext cx="9603275" cy="4134874"/>
          </a:xfrm>
        </p:spPr>
        <p:txBody>
          <a:bodyPr>
            <a:normAutofit/>
          </a:bodyPr>
          <a:lstStyle/>
          <a:p>
            <a:r>
              <a:rPr lang="de-DE" dirty="0"/>
              <a:t>Go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lecture</a:t>
            </a:r>
            <a:r>
              <a:rPr lang="de-DE" dirty="0"/>
              <a:t> and listen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Landmann </a:t>
            </a:r>
            <a:r>
              <a:rPr lang="de-DE" dirty="0" err="1"/>
              <a:t>says</a:t>
            </a:r>
            <a:endParaRPr lang="de-DE" dirty="0"/>
          </a:p>
          <a:p>
            <a:r>
              <a:rPr lang="de-DE" dirty="0" err="1"/>
              <a:t>Didn‘t</a:t>
            </a:r>
            <a:r>
              <a:rPr lang="de-DE" dirty="0"/>
              <a:t> </a:t>
            </a:r>
            <a:r>
              <a:rPr lang="de-DE" dirty="0" err="1"/>
              <a:t>get</a:t>
            </a:r>
            <a:r>
              <a:rPr lang="de-DE" dirty="0"/>
              <a:t> </a:t>
            </a:r>
            <a:r>
              <a:rPr lang="de-DE" dirty="0" err="1"/>
              <a:t>anything</a:t>
            </a:r>
            <a:r>
              <a:rPr lang="de-DE" dirty="0"/>
              <a:t>? 	      Check Romer!</a:t>
            </a:r>
          </a:p>
          <a:p>
            <a:r>
              <a:rPr lang="de-DE" dirty="0" err="1"/>
              <a:t>You</a:t>
            </a:r>
            <a:r>
              <a:rPr lang="de-DE" dirty="0"/>
              <a:t> still </a:t>
            </a:r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? </a:t>
            </a:r>
            <a:r>
              <a:rPr lang="de-DE" dirty="0" err="1"/>
              <a:t>Probably</a:t>
            </a:r>
            <a:r>
              <a:rPr lang="de-DE" dirty="0"/>
              <a:t> 80%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others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well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/>
              <a:t>	</a:t>
            </a:r>
            <a:r>
              <a:rPr lang="de-DE" b="1" dirty="0" err="1">
                <a:solidFill>
                  <a:srgbClr val="FF0000"/>
                </a:solidFill>
              </a:rPr>
              <a:t>Ask</a:t>
            </a:r>
            <a:r>
              <a:rPr lang="de-DE" b="1" dirty="0">
                <a:solidFill>
                  <a:srgbClr val="FF0000"/>
                </a:solidFill>
              </a:rPr>
              <a:t>! </a:t>
            </a:r>
            <a:r>
              <a:rPr lang="de-DE" dirty="0" err="1"/>
              <a:t>Either</a:t>
            </a:r>
            <a:r>
              <a:rPr lang="de-DE" dirty="0"/>
              <a:t> Landmann, Markus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classmates</a:t>
            </a:r>
            <a:endParaRPr lang="de-DE" dirty="0"/>
          </a:p>
          <a:p>
            <a:r>
              <a:rPr lang="de-DE" dirty="0" err="1"/>
              <a:t>Don‘t</a:t>
            </a:r>
            <a:r>
              <a:rPr lang="de-DE" dirty="0"/>
              <a:t> </a:t>
            </a:r>
            <a:r>
              <a:rPr lang="de-DE" dirty="0" err="1"/>
              <a:t>simply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facts</a:t>
            </a:r>
            <a:r>
              <a:rPr lang="de-DE" dirty="0"/>
              <a:t>, </a:t>
            </a:r>
            <a:r>
              <a:rPr lang="de-DE" dirty="0" err="1"/>
              <a:t>rather</a:t>
            </a:r>
            <a:r>
              <a:rPr lang="de-DE" dirty="0"/>
              <a:t> </a:t>
            </a:r>
            <a:r>
              <a:rPr lang="de-DE" dirty="0" err="1"/>
              <a:t>understand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models</a:t>
            </a:r>
            <a:endParaRPr lang="de-DE" dirty="0"/>
          </a:p>
          <a:p>
            <a:r>
              <a:rPr lang="de-DE" dirty="0" err="1"/>
              <a:t>How</a:t>
            </a:r>
            <a:r>
              <a:rPr lang="de-DE" dirty="0"/>
              <a:t>? Test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knowledge</a:t>
            </a:r>
            <a:r>
              <a:rPr lang="de-DE" dirty="0"/>
              <a:t>!</a:t>
            </a:r>
          </a:p>
          <a:p>
            <a:pPr lvl="1"/>
            <a:r>
              <a:rPr lang="de-DE" dirty="0" err="1"/>
              <a:t>Ask</a:t>
            </a:r>
            <a:r>
              <a:rPr lang="de-DE" dirty="0"/>
              <a:t> „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if</a:t>
            </a:r>
            <a:r>
              <a:rPr lang="de-DE" dirty="0"/>
              <a:t>“ </a:t>
            </a:r>
            <a:r>
              <a:rPr lang="de-DE" dirty="0" err="1"/>
              <a:t>questions</a:t>
            </a:r>
            <a:endParaRPr lang="de-DE" dirty="0"/>
          </a:p>
          <a:p>
            <a:pPr lvl="1"/>
            <a:r>
              <a:rPr lang="de-DE" dirty="0"/>
              <a:t>Do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understand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logic</a:t>
            </a:r>
            <a:r>
              <a:rPr lang="de-DE" dirty="0"/>
              <a:t> </a:t>
            </a:r>
            <a:r>
              <a:rPr lang="de-DE" dirty="0" err="1"/>
              <a:t>behind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models</a:t>
            </a:r>
            <a:r>
              <a:rPr lang="de-DE" dirty="0"/>
              <a:t> and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math</a:t>
            </a:r>
            <a:r>
              <a:rPr lang="de-DE" dirty="0"/>
              <a:t>?</a:t>
            </a:r>
          </a:p>
          <a:p>
            <a:pPr lvl="1"/>
            <a:r>
              <a:rPr lang="de-DE" dirty="0" err="1"/>
              <a:t>Don‘t</a:t>
            </a:r>
            <a:r>
              <a:rPr lang="de-DE" dirty="0"/>
              <a:t> just </a:t>
            </a:r>
            <a:r>
              <a:rPr lang="de-DE" dirty="0" err="1"/>
              <a:t>learn</a:t>
            </a:r>
            <a:r>
              <a:rPr lang="de-DE" dirty="0"/>
              <a:t>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calculate</a:t>
            </a:r>
            <a:r>
              <a:rPr lang="de-DE" dirty="0"/>
              <a:t>, but also </a:t>
            </a:r>
            <a:r>
              <a:rPr lang="de-DE" dirty="0" err="1"/>
              <a:t>when</a:t>
            </a:r>
            <a:r>
              <a:rPr lang="de-DE" dirty="0"/>
              <a:t> and </a:t>
            </a:r>
            <a:r>
              <a:rPr lang="de-DE" dirty="0" err="1"/>
              <a:t>why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do so	</a:t>
            </a:r>
          </a:p>
        </p:txBody>
      </p:sp>
      <p:sp>
        <p:nvSpPr>
          <p:cNvPr id="4" name="Pfeil: gestreift nach rechts 3">
            <a:extLst>
              <a:ext uri="{FF2B5EF4-FFF2-40B4-BE49-F238E27FC236}">
                <a16:creationId xmlns:a16="http://schemas.microsoft.com/office/drawing/2014/main" id="{0E63C81C-6692-412E-ADC2-687151B2B9B4}"/>
              </a:ext>
            </a:extLst>
          </p:cNvPr>
          <p:cNvSpPr/>
          <p:nvPr/>
        </p:nvSpPr>
        <p:spPr>
          <a:xfrm>
            <a:off x="4016829" y="2522765"/>
            <a:ext cx="503464" cy="244928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Pfeil: nach oben gebogen 4">
            <a:extLst>
              <a:ext uri="{FF2B5EF4-FFF2-40B4-BE49-F238E27FC236}">
                <a16:creationId xmlns:a16="http://schemas.microsoft.com/office/drawing/2014/main" id="{3487C2B1-E6F7-41BD-B6D1-CE145D7359AE}"/>
              </a:ext>
            </a:extLst>
          </p:cNvPr>
          <p:cNvSpPr/>
          <p:nvPr/>
        </p:nvSpPr>
        <p:spPr>
          <a:xfrm rot="5400000">
            <a:off x="1894114" y="3347358"/>
            <a:ext cx="391886" cy="375557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076793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>
        <p159:morph option="byObject"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83DFA3-A383-4C62-931C-6A907CFAC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Advanced</a:t>
            </a:r>
            <a:r>
              <a:rPr lang="de-DE" dirty="0"/>
              <a:t> </a:t>
            </a:r>
            <a:r>
              <a:rPr lang="de-DE" dirty="0" err="1"/>
              <a:t>Macroeconomics</a:t>
            </a:r>
            <a:r>
              <a:rPr lang="de-DE" dirty="0"/>
              <a:t> 1 - Tutorial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3F815CB-0E23-4FBB-AF30-FFE8855E7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(at least) 2 </a:t>
            </a:r>
            <a:r>
              <a:rPr lang="de-DE" dirty="0" err="1"/>
              <a:t>options</a:t>
            </a:r>
            <a:r>
              <a:rPr lang="de-DE" dirty="0"/>
              <a:t>:</a:t>
            </a:r>
          </a:p>
          <a:p>
            <a:pPr lvl="1"/>
            <a:r>
              <a:rPr lang="de-DE" dirty="0"/>
              <a:t>Listen, </a:t>
            </a:r>
            <a:r>
              <a:rPr lang="de-DE" dirty="0" err="1"/>
              <a:t>understand</a:t>
            </a:r>
            <a:r>
              <a:rPr lang="de-DE" dirty="0"/>
              <a:t> and </a:t>
            </a:r>
            <a:r>
              <a:rPr lang="de-DE" dirty="0" err="1"/>
              <a:t>take</a:t>
            </a:r>
            <a:r>
              <a:rPr lang="de-DE" dirty="0"/>
              <a:t> </a:t>
            </a:r>
            <a:r>
              <a:rPr lang="de-DE" dirty="0" err="1"/>
              <a:t>pictures</a:t>
            </a:r>
            <a:endParaRPr lang="de-DE" dirty="0"/>
          </a:p>
          <a:p>
            <a:pPr lvl="1"/>
            <a:r>
              <a:rPr lang="de-DE" dirty="0"/>
              <a:t>Listen, </a:t>
            </a:r>
            <a:r>
              <a:rPr lang="de-DE" dirty="0" err="1"/>
              <a:t>copy</a:t>
            </a:r>
            <a:r>
              <a:rPr lang="de-DE" dirty="0"/>
              <a:t> and </a:t>
            </a:r>
            <a:r>
              <a:rPr lang="de-DE" dirty="0" err="1"/>
              <a:t>understand</a:t>
            </a:r>
            <a:r>
              <a:rPr lang="de-DE" dirty="0"/>
              <a:t> </a:t>
            </a:r>
            <a:r>
              <a:rPr lang="de-DE" dirty="0" err="1"/>
              <a:t>later</a:t>
            </a:r>
            <a:endParaRPr lang="de-DE" dirty="0"/>
          </a:p>
          <a:p>
            <a:r>
              <a:rPr lang="de-DE" dirty="0"/>
              <a:t>Markus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too</a:t>
            </a:r>
            <a:r>
              <a:rPr lang="de-DE" dirty="0"/>
              <a:t> fast? Slow </a:t>
            </a:r>
            <a:r>
              <a:rPr lang="de-DE" dirty="0" err="1"/>
              <a:t>him</a:t>
            </a:r>
            <a:r>
              <a:rPr lang="de-DE" dirty="0"/>
              <a:t> down!</a:t>
            </a:r>
          </a:p>
          <a:p>
            <a:pPr lvl="1"/>
            <a:r>
              <a:rPr lang="de-DE" dirty="0" err="1"/>
              <a:t>Ask</a:t>
            </a:r>
            <a:r>
              <a:rPr lang="de-DE" dirty="0"/>
              <a:t> </a:t>
            </a:r>
            <a:r>
              <a:rPr lang="de-DE" dirty="0" err="1"/>
              <a:t>him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repeat</a:t>
            </a:r>
            <a:r>
              <a:rPr lang="de-DE" dirty="0"/>
              <a:t> </a:t>
            </a:r>
            <a:r>
              <a:rPr lang="de-DE" dirty="0" err="1"/>
              <a:t>it</a:t>
            </a:r>
            <a:endParaRPr lang="de-DE" dirty="0"/>
          </a:p>
          <a:p>
            <a:pPr lvl="1"/>
            <a:r>
              <a:rPr lang="de-DE" dirty="0" err="1"/>
              <a:t>Ask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why</a:t>
            </a:r>
            <a:r>
              <a:rPr lang="de-DE" dirty="0"/>
              <a:t> he </a:t>
            </a:r>
            <a:r>
              <a:rPr lang="de-DE" dirty="0" err="1"/>
              <a:t>did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and </a:t>
            </a:r>
            <a:r>
              <a:rPr lang="de-DE" dirty="0" err="1"/>
              <a:t>that</a:t>
            </a:r>
            <a:endParaRPr lang="de-DE" dirty="0"/>
          </a:p>
          <a:p>
            <a:r>
              <a:rPr lang="de-DE" dirty="0"/>
              <a:t>Repeat and </a:t>
            </a:r>
            <a:r>
              <a:rPr lang="de-DE" dirty="0" err="1"/>
              <a:t>understand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did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tutorial</a:t>
            </a:r>
            <a:endParaRPr lang="de-DE" dirty="0"/>
          </a:p>
          <a:p>
            <a:r>
              <a:rPr lang="de-DE" dirty="0"/>
              <a:t>Connect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lecture</a:t>
            </a:r>
            <a:r>
              <a:rPr lang="de-DE" dirty="0"/>
              <a:t> </a:t>
            </a:r>
            <a:r>
              <a:rPr lang="de-DE" dirty="0" err="1"/>
              <a:t>content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9246289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>
        <p159:morph option="byObject"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C9E28E-DA39-46CA-A848-DE29EAC7B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Advanced</a:t>
            </a:r>
            <a:r>
              <a:rPr lang="de-DE" dirty="0"/>
              <a:t> </a:t>
            </a:r>
            <a:r>
              <a:rPr lang="de-DE" dirty="0" err="1"/>
              <a:t>Microeconomics</a:t>
            </a:r>
            <a:r>
              <a:rPr lang="de-DE" dirty="0"/>
              <a:t> 1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E4E712A-2FE1-4D19-BB3D-8DA1DD4585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have</a:t>
            </a:r>
            <a:r>
              <a:rPr lang="de-DE" dirty="0"/>
              <a:t> a different </a:t>
            </a:r>
            <a:r>
              <a:rPr lang="de-DE" dirty="0" err="1"/>
              <a:t>instructor</a:t>
            </a:r>
            <a:r>
              <a:rPr lang="de-DE" dirty="0"/>
              <a:t>	      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luck</a:t>
            </a:r>
            <a:r>
              <a:rPr lang="de-DE" dirty="0"/>
              <a:t>! </a:t>
            </a:r>
          </a:p>
          <a:p>
            <a:r>
              <a:rPr lang="de-DE" dirty="0" err="1"/>
              <a:t>From</a:t>
            </a:r>
            <a:r>
              <a:rPr lang="de-DE" dirty="0"/>
              <a:t> last </a:t>
            </a:r>
            <a:r>
              <a:rPr lang="de-DE" dirty="0" err="1"/>
              <a:t>year</a:t>
            </a:r>
            <a:r>
              <a:rPr lang="de-DE" dirty="0"/>
              <a:t>: </a:t>
            </a:r>
            <a:r>
              <a:rPr lang="de-DE" dirty="0" err="1"/>
              <a:t>general</a:t>
            </a:r>
            <a:r>
              <a:rPr lang="de-DE" dirty="0"/>
              <a:t> </a:t>
            </a:r>
            <a:r>
              <a:rPr lang="de-DE" dirty="0" err="1"/>
              <a:t>microeconomic</a:t>
            </a:r>
            <a:r>
              <a:rPr lang="de-DE" dirty="0"/>
              <a:t> </a:t>
            </a:r>
            <a:r>
              <a:rPr lang="de-DE" dirty="0" err="1"/>
              <a:t>undergrade</a:t>
            </a:r>
            <a:r>
              <a:rPr lang="de-DE" dirty="0"/>
              <a:t> </a:t>
            </a:r>
            <a:r>
              <a:rPr lang="de-DE" dirty="0" err="1"/>
              <a:t>theory</a:t>
            </a:r>
            <a:endParaRPr lang="de-DE" dirty="0"/>
          </a:p>
          <a:p>
            <a:pPr lvl="1"/>
            <a:r>
              <a:rPr lang="de-DE" dirty="0"/>
              <a:t>Consumer, </a:t>
            </a:r>
            <a:r>
              <a:rPr lang="de-DE" dirty="0" err="1"/>
              <a:t>producer</a:t>
            </a:r>
            <a:r>
              <a:rPr lang="de-DE" dirty="0"/>
              <a:t> </a:t>
            </a:r>
            <a:r>
              <a:rPr lang="de-DE" dirty="0" err="1"/>
              <a:t>theory</a:t>
            </a:r>
            <a:r>
              <a:rPr lang="de-DE" dirty="0"/>
              <a:t>,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well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market</a:t>
            </a:r>
            <a:r>
              <a:rPr lang="de-DE" dirty="0"/>
              <a:t> </a:t>
            </a:r>
            <a:r>
              <a:rPr lang="de-DE" dirty="0" err="1"/>
              <a:t>theory</a:t>
            </a:r>
            <a:endParaRPr lang="de-DE" dirty="0"/>
          </a:p>
          <a:p>
            <a:r>
              <a:rPr lang="de-DE" dirty="0" err="1"/>
              <a:t>Understand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concepts</a:t>
            </a:r>
            <a:r>
              <a:rPr lang="de-DE" dirty="0"/>
              <a:t> and </a:t>
            </a:r>
            <a:r>
              <a:rPr lang="de-DE" dirty="0" err="1"/>
              <a:t>connect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applications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tutorial</a:t>
            </a:r>
            <a:endParaRPr lang="de-DE" dirty="0"/>
          </a:p>
          <a:p>
            <a:r>
              <a:rPr lang="de-DE" dirty="0"/>
              <a:t>Supply + Demand + Market + </a:t>
            </a:r>
            <a:r>
              <a:rPr lang="de-DE" dirty="0" err="1"/>
              <a:t>Optimization</a:t>
            </a:r>
            <a:r>
              <a:rPr lang="de-DE" dirty="0"/>
              <a:t> = Equilibrium</a:t>
            </a:r>
          </a:p>
          <a:p>
            <a:r>
              <a:rPr lang="de-DE" dirty="0" err="1"/>
              <a:t>Learn</a:t>
            </a:r>
            <a:r>
              <a:rPr lang="de-DE" dirty="0"/>
              <a:t> </a:t>
            </a:r>
            <a:r>
              <a:rPr lang="de-DE" dirty="0" err="1"/>
              <a:t>how</a:t>
            </a:r>
            <a:r>
              <a:rPr lang="de-DE" dirty="0"/>
              <a:t>, </a:t>
            </a:r>
            <a:r>
              <a:rPr lang="de-DE" dirty="0" err="1"/>
              <a:t>when</a:t>
            </a:r>
            <a:r>
              <a:rPr lang="de-DE" dirty="0"/>
              <a:t> and </a:t>
            </a:r>
            <a:r>
              <a:rPr lang="de-DE" dirty="0" err="1"/>
              <a:t>why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>
                <a:solidFill>
                  <a:srgbClr val="FF0000"/>
                </a:solidFill>
              </a:rPr>
              <a:t>Lagrangian</a:t>
            </a:r>
            <a:r>
              <a:rPr lang="de-DE" dirty="0"/>
              <a:t>!</a:t>
            </a:r>
          </a:p>
          <a:p>
            <a:pPr lvl="1"/>
            <a:r>
              <a:rPr lang="de-DE" dirty="0"/>
              <a:t>Practice, </a:t>
            </a:r>
            <a:r>
              <a:rPr lang="de-DE" dirty="0" err="1"/>
              <a:t>practice</a:t>
            </a:r>
            <a:r>
              <a:rPr lang="de-DE" dirty="0"/>
              <a:t>, </a:t>
            </a:r>
            <a:r>
              <a:rPr lang="de-DE" dirty="0" err="1"/>
              <a:t>practice</a:t>
            </a:r>
            <a:endParaRPr lang="de-DE" dirty="0"/>
          </a:p>
        </p:txBody>
      </p:sp>
      <p:sp>
        <p:nvSpPr>
          <p:cNvPr id="4" name="Pfeil: nach rechts 3">
            <a:extLst>
              <a:ext uri="{FF2B5EF4-FFF2-40B4-BE49-F238E27FC236}">
                <a16:creationId xmlns:a16="http://schemas.microsoft.com/office/drawing/2014/main" id="{2C9D9809-7B74-4CC1-A420-722F0C7FC679}"/>
              </a:ext>
            </a:extLst>
          </p:cNvPr>
          <p:cNvSpPr/>
          <p:nvPr/>
        </p:nvSpPr>
        <p:spPr>
          <a:xfrm>
            <a:off x="5086350" y="2179864"/>
            <a:ext cx="506186" cy="1632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524573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>
        <p159:morph option="byObject"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F17D9B-3F2C-4EB6-B330-B820032C4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Computational Economics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C265D75-85A9-446B-BAD8-207B692AC3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199727"/>
          </a:xfrm>
        </p:spPr>
        <p:txBody>
          <a:bodyPr/>
          <a:lstStyle/>
          <a:p>
            <a:r>
              <a:rPr lang="de-DE" dirty="0" err="1"/>
              <a:t>Adjusted</a:t>
            </a:r>
            <a:r>
              <a:rPr lang="de-DE" dirty="0"/>
              <a:t> </a:t>
            </a:r>
            <a:r>
              <a:rPr lang="de-DE" dirty="0" err="1"/>
              <a:t>outline</a:t>
            </a:r>
            <a:endParaRPr lang="de-DE" dirty="0"/>
          </a:p>
          <a:p>
            <a:r>
              <a:rPr lang="de-DE" dirty="0"/>
              <a:t>Try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lectures</a:t>
            </a:r>
            <a:r>
              <a:rPr lang="de-DE" dirty="0"/>
              <a:t>!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can‘t</a:t>
            </a:r>
            <a:r>
              <a:rPr lang="de-DE" dirty="0"/>
              <a:t> </a:t>
            </a:r>
            <a:r>
              <a:rPr lang="de-DE" dirty="0" err="1"/>
              <a:t>pay</a:t>
            </a:r>
            <a:r>
              <a:rPr lang="de-DE" dirty="0"/>
              <a:t> </a:t>
            </a:r>
            <a:r>
              <a:rPr lang="de-DE" dirty="0" err="1"/>
              <a:t>attention</a:t>
            </a:r>
            <a:r>
              <a:rPr lang="de-DE" dirty="0"/>
              <a:t>, </a:t>
            </a:r>
            <a:r>
              <a:rPr lang="de-DE" dirty="0" err="1"/>
              <a:t>being</a:t>
            </a:r>
            <a:r>
              <a:rPr lang="de-DE" dirty="0"/>
              <a:t> </a:t>
            </a:r>
            <a:r>
              <a:rPr lang="de-DE" dirty="0" err="1"/>
              <a:t>there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nonsense</a:t>
            </a:r>
            <a:r>
              <a:rPr lang="de-DE" dirty="0"/>
              <a:t>, </a:t>
            </a:r>
            <a:r>
              <a:rPr lang="de-DE" dirty="0" err="1"/>
              <a:t>right</a:t>
            </a:r>
            <a:r>
              <a:rPr lang="de-DE" dirty="0"/>
              <a:t>?</a:t>
            </a:r>
          </a:p>
          <a:p>
            <a:r>
              <a:rPr lang="de-DE" dirty="0" err="1"/>
              <a:t>Quizzes</a:t>
            </a:r>
            <a:r>
              <a:rPr lang="de-DE" dirty="0"/>
              <a:t>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give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an </a:t>
            </a:r>
            <a:r>
              <a:rPr lang="de-DE" dirty="0" err="1"/>
              <a:t>idea</a:t>
            </a:r>
            <a:r>
              <a:rPr lang="de-DE" dirty="0"/>
              <a:t> </a:t>
            </a:r>
            <a:r>
              <a:rPr lang="de-DE" dirty="0" err="1"/>
              <a:t>about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exam</a:t>
            </a:r>
            <a:r>
              <a:rPr lang="de-DE" dirty="0"/>
              <a:t>…</a:t>
            </a:r>
          </a:p>
          <a:p>
            <a:r>
              <a:rPr lang="de-DE" dirty="0"/>
              <a:t>… and </a:t>
            </a:r>
            <a:r>
              <a:rPr lang="de-DE" dirty="0" err="1"/>
              <a:t>they</a:t>
            </a:r>
            <a:r>
              <a:rPr lang="de-DE" dirty="0"/>
              <a:t> check </a:t>
            </a:r>
            <a:r>
              <a:rPr lang="de-DE" dirty="0" err="1"/>
              <a:t>if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</a:t>
            </a:r>
            <a:r>
              <a:rPr lang="de-DE" dirty="0" err="1"/>
              <a:t>understood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concept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not</a:t>
            </a:r>
          </a:p>
          <a:p>
            <a:pPr marL="0" indent="0">
              <a:buNone/>
            </a:pPr>
            <a:r>
              <a:rPr lang="de-DE" dirty="0"/>
              <a:t>	    Not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childish</a:t>
            </a:r>
            <a:r>
              <a:rPr lang="de-DE" dirty="0"/>
              <a:t>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they</a:t>
            </a:r>
            <a:r>
              <a:rPr lang="de-DE" dirty="0"/>
              <a:t> </a:t>
            </a:r>
            <a:r>
              <a:rPr lang="de-DE" dirty="0" err="1"/>
              <a:t>seem</a:t>
            </a:r>
            <a:endParaRPr lang="de-DE" dirty="0"/>
          </a:p>
          <a:p>
            <a:r>
              <a:rPr lang="de-DE" b="1" dirty="0" err="1">
                <a:solidFill>
                  <a:srgbClr val="FF0000"/>
                </a:solidFill>
              </a:rPr>
              <a:t>Make</a:t>
            </a:r>
            <a:r>
              <a:rPr lang="de-DE" b="1" dirty="0">
                <a:solidFill>
                  <a:srgbClr val="FF0000"/>
                </a:solidFill>
              </a:rPr>
              <a:t> </a:t>
            </a:r>
            <a:r>
              <a:rPr lang="de-DE" b="1" dirty="0" err="1">
                <a:solidFill>
                  <a:srgbClr val="FF0000"/>
                </a:solidFill>
              </a:rPr>
              <a:t>friends</a:t>
            </a:r>
            <a:r>
              <a:rPr lang="de-DE" b="1" dirty="0">
                <a:solidFill>
                  <a:srgbClr val="FF0000"/>
                </a:solidFill>
              </a:rPr>
              <a:t> </a:t>
            </a:r>
            <a:r>
              <a:rPr lang="de-DE" b="1" dirty="0" err="1">
                <a:solidFill>
                  <a:srgbClr val="FF0000"/>
                </a:solidFill>
              </a:rPr>
              <a:t>with</a:t>
            </a:r>
            <a:r>
              <a:rPr lang="de-DE" b="1" dirty="0">
                <a:solidFill>
                  <a:srgbClr val="FF0000"/>
                </a:solidFill>
              </a:rPr>
              <a:t> „R“</a:t>
            </a:r>
          </a:p>
          <a:p>
            <a:r>
              <a:rPr lang="de-DE" dirty="0"/>
              <a:t>Check online </a:t>
            </a:r>
            <a:r>
              <a:rPr lang="de-DE" dirty="0" err="1"/>
              <a:t>tutorials</a:t>
            </a:r>
            <a:r>
              <a:rPr lang="de-DE" dirty="0"/>
              <a:t>, </a:t>
            </a:r>
            <a:r>
              <a:rPr lang="de-DE" dirty="0" err="1"/>
              <a:t>go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R </a:t>
            </a:r>
            <a:r>
              <a:rPr lang="de-DE" dirty="0" err="1"/>
              <a:t>sessions</a:t>
            </a:r>
            <a:r>
              <a:rPr lang="de-DE" dirty="0"/>
              <a:t> and do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bonus</a:t>
            </a:r>
            <a:r>
              <a:rPr lang="de-DE" dirty="0"/>
              <a:t> </a:t>
            </a:r>
            <a:r>
              <a:rPr lang="de-DE" dirty="0" err="1"/>
              <a:t>sheet</a:t>
            </a:r>
            <a:r>
              <a:rPr lang="de-DE" dirty="0"/>
              <a:t>!</a:t>
            </a:r>
          </a:p>
          <a:p>
            <a:r>
              <a:rPr lang="de-DE" dirty="0" err="1"/>
              <a:t>Again</a:t>
            </a:r>
            <a:r>
              <a:rPr lang="de-DE" dirty="0"/>
              <a:t>: </a:t>
            </a:r>
            <a:r>
              <a:rPr lang="de-DE" dirty="0" err="1"/>
              <a:t>Don‘t</a:t>
            </a:r>
            <a:r>
              <a:rPr lang="de-DE" dirty="0"/>
              <a:t> </a:t>
            </a:r>
            <a:r>
              <a:rPr lang="de-DE" dirty="0" err="1"/>
              <a:t>simply</a:t>
            </a:r>
            <a:r>
              <a:rPr lang="de-DE" dirty="0"/>
              <a:t> </a:t>
            </a:r>
            <a:r>
              <a:rPr lang="de-DE" dirty="0" err="1"/>
              <a:t>know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methods</a:t>
            </a:r>
            <a:r>
              <a:rPr lang="de-DE" dirty="0"/>
              <a:t>, but </a:t>
            </a:r>
            <a:r>
              <a:rPr lang="de-DE" dirty="0" err="1"/>
              <a:t>understand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!</a:t>
            </a:r>
          </a:p>
        </p:txBody>
      </p:sp>
      <p:sp>
        <p:nvSpPr>
          <p:cNvPr id="4" name="Pfeil: nach rechts 3">
            <a:extLst>
              <a:ext uri="{FF2B5EF4-FFF2-40B4-BE49-F238E27FC236}">
                <a16:creationId xmlns:a16="http://schemas.microsoft.com/office/drawing/2014/main" id="{5F42E1AF-815F-41C1-BE81-8AA0A0A57377}"/>
              </a:ext>
            </a:extLst>
          </p:cNvPr>
          <p:cNvSpPr/>
          <p:nvPr/>
        </p:nvSpPr>
        <p:spPr>
          <a:xfrm>
            <a:off x="1869621" y="3953617"/>
            <a:ext cx="718458" cy="2122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186755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>
        <p159:morph option="byObject"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64A840-93D2-441F-8B66-2FF386D69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Economic</a:t>
            </a:r>
            <a:r>
              <a:rPr lang="de-DE" dirty="0"/>
              <a:t> Policy &amp; Public Choice (EPPC)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084D23-8A9A-45BB-AB4A-70430BDCCF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Lectures </a:t>
            </a:r>
            <a:r>
              <a:rPr lang="de-DE" dirty="0" err="1"/>
              <a:t>can</a:t>
            </a:r>
            <a:r>
              <a:rPr lang="de-DE" dirty="0"/>
              <a:t> </a:t>
            </a:r>
            <a:r>
              <a:rPr lang="de-DE" dirty="0" err="1"/>
              <a:t>be</a:t>
            </a:r>
            <a:r>
              <a:rPr lang="de-DE" dirty="0"/>
              <a:t> funny, but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usually</a:t>
            </a:r>
            <a:r>
              <a:rPr lang="de-DE" dirty="0"/>
              <a:t> </a:t>
            </a:r>
            <a:r>
              <a:rPr lang="de-DE" dirty="0" err="1"/>
              <a:t>nonsense</a:t>
            </a:r>
            <a:endParaRPr lang="de-DE" dirty="0"/>
          </a:p>
          <a:p>
            <a:r>
              <a:rPr lang="de-DE" dirty="0"/>
              <a:t>Tutorials and </a:t>
            </a:r>
            <a:r>
              <a:rPr lang="de-DE" dirty="0" err="1"/>
              <a:t>subtutorials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sufficient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make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exam</a:t>
            </a:r>
            <a:endParaRPr lang="de-DE" dirty="0"/>
          </a:p>
          <a:p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subtutorials</a:t>
            </a:r>
            <a:r>
              <a:rPr lang="de-DE" dirty="0"/>
              <a:t>: find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subtutor</a:t>
            </a:r>
            <a:r>
              <a:rPr lang="de-DE" dirty="0"/>
              <a:t> </a:t>
            </a:r>
            <a:r>
              <a:rPr lang="de-DE" dirty="0" err="1"/>
              <a:t>which</a:t>
            </a:r>
            <a:r>
              <a:rPr lang="de-DE" dirty="0"/>
              <a:t> </a:t>
            </a:r>
            <a:r>
              <a:rPr lang="de-DE" dirty="0" err="1"/>
              <a:t>suits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style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learning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7394070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>
        <p159:morph option="byObject"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733BF1-B3BC-483C-8011-CFC2BC02A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Exam</a:t>
            </a:r>
            <a:r>
              <a:rPr lang="de-DE" dirty="0"/>
              <a:t> </a:t>
            </a:r>
            <a:r>
              <a:rPr lang="de-DE" dirty="0" err="1"/>
              <a:t>Preparation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A735831-8B1D-41FD-AA22-6621F7F4D8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err="1"/>
              <a:t>Conserve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knowledge</a:t>
            </a:r>
            <a:r>
              <a:rPr lang="de-DE" dirty="0"/>
              <a:t>!</a:t>
            </a:r>
          </a:p>
          <a:p>
            <a:pPr lvl="1"/>
            <a:r>
              <a:rPr lang="de-DE" dirty="0" err="1"/>
              <a:t>Lecture</a:t>
            </a:r>
            <a:r>
              <a:rPr lang="de-DE" dirty="0"/>
              <a:t> and/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Literature</a:t>
            </a:r>
            <a:r>
              <a:rPr lang="de-DE" dirty="0"/>
              <a:t> </a:t>
            </a:r>
            <a:r>
              <a:rPr lang="de-DE" dirty="0" err="1"/>
              <a:t>summaries</a:t>
            </a:r>
            <a:endParaRPr lang="de-DE" dirty="0"/>
          </a:p>
          <a:p>
            <a:pPr lvl="1"/>
            <a:r>
              <a:rPr lang="de-DE" dirty="0"/>
              <a:t>Tutorial </a:t>
            </a:r>
            <a:r>
              <a:rPr lang="de-DE" dirty="0" err="1"/>
              <a:t>repetitions</a:t>
            </a:r>
            <a:r>
              <a:rPr lang="de-DE" dirty="0"/>
              <a:t> and </a:t>
            </a:r>
            <a:r>
              <a:rPr lang="de-DE" dirty="0" err="1"/>
              <a:t>further</a:t>
            </a:r>
            <a:r>
              <a:rPr lang="de-DE" dirty="0"/>
              <a:t> </a:t>
            </a:r>
            <a:r>
              <a:rPr lang="de-DE" dirty="0" err="1"/>
              <a:t>exercises</a:t>
            </a:r>
            <a:endParaRPr lang="de-DE" dirty="0"/>
          </a:p>
          <a:p>
            <a:pPr lvl="1"/>
            <a:r>
              <a:rPr lang="de-DE" dirty="0"/>
              <a:t>Study </a:t>
            </a:r>
            <a:r>
              <a:rPr lang="de-DE" dirty="0" err="1"/>
              <a:t>groups</a:t>
            </a:r>
            <a:endParaRPr lang="de-DE" dirty="0"/>
          </a:p>
          <a:p>
            <a:pPr lvl="1"/>
            <a:r>
              <a:rPr lang="de-DE" dirty="0"/>
              <a:t>Additional </a:t>
            </a:r>
            <a:r>
              <a:rPr lang="de-DE" dirty="0" err="1"/>
              <a:t>sources</a:t>
            </a:r>
            <a:endParaRPr lang="de-DE" dirty="0"/>
          </a:p>
          <a:p>
            <a:r>
              <a:rPr lang="de-DE" dirty="0"/>
              <a:t>Start </a:t>
            </a:r>
            <a:r>
              <a:rPr lang="de-DE" dirty="0" err="1"/>
              <a:t>early</a:t>
            </a:r>
            <a:r>
              <a:rPr lang="de-DE" dirty="0"/>
              <a:t> </a:t>
            </a:r>
            <a:r>
              <a:rPr lang="de-DE" dirty="0" err="1"/>
              <a:t>enough</a:t>
            </a:r>
            <a:r>
              <a:rPr lang="de-DE" dirty="0"/>
              <a:t>!</a:t>
            </a:r>
          </a:p>
          <a:p>
            <a:r>
              <a:rPr lang="de-DE" dirty="0"/>
              <a:t>Read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thoroughly</a:t>
            </a:r>
            <a:r>
              <a:rPr lang="de-DE" dirty="0"/>
              <a:t> and </a:t>
            </a:r>
            <a:r>
              <a:rPr lang="de-DE" b="1" dirty="0" err="1">
                <a:solidFill>
                  <a:srgbClr val="FF0000"/>
                </a:solidFill>
              </a:rPr>
              <a:t>be</a:t>
            </a:r>
            <a:r>
              <a:rPr lang="de-DE" b="1" dirty="0">
                <a:solidFill>
                  <a:srgbClr val="FF0000"/>
                </a:solidFill>
              </a:rPr>
              <a:t> </a:t>
            </a:r>
            <a:r>
              <a:rPr lang="de-DE" b="1" dirty="0" err="1">
                <a:solidFill>
                  <a:srgbClr val="FF0000"/>
                </a:solidFill>
              </a:rPr>
              <a:t>precise</a:t>
            </a:r>
            <a:r>
              <a:rPr lang="de-DE" b="1" dirty="0">
                <a:solidFill>
                  <a:srgbClr val="FF0000"/>
                </a:solidFill>
              </a:rPr>
              <a:t>!</a:t>
            </a:r>
          </a:p>
          <a:p>
            <a:r>
              <a:rPr lang="de-DE" dirty="0" err="1"/>
              <a:t>Don‘t</a:t>
            </a:r>
            <a:r>
              <a:rPr lang="de-DE" dirty="0"/>
              <a:t> </a:t>
            </a:r>
            <a:r>
              <a:rPr lang="de-DE" dirty="0" err="1"/>
              <a:t>freak</a:t>
            </a:r>
            <a:r>
              <a:rPr lang="de-DE" dirty="0"/>
              <a:t> out, </a:t>
            </a:r>
            <a:r>
              <a:rPr lang="de-DE" dirty="0" err="1"/>
              <a:t>it‘s</a:t>
            </a:r>
            <a:r>
              <a:rPr lang="de-DE" dirty="0"/>
              <a:t> just an </a:t>
            </a:r>
            <a:r>
              <a:rPr lang="de-DE" dirty="0" err="1"/>
              <a:t>exam</a:t>
            </a:r>
            <a:r>
              <a:rPr lang="de-DE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52097997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>
        <p159:morph option="byObject"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D90701-3521-42CF-978D-702DA1115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Most </a:t>
            </a:r>
            <a:r>
              <a:rPr lang="de-DE" dirty="0" err="1"/>
              <a:t>Importantly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883BD3E-6ABC-470A-AC11-6EA27EFC0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Have</a:t>
            </a:r>
            <a:r>
              <a:rPr lang="de-DE" dirty="0"/>
              <a:t> </a:t>
            </a:r>
            <a:r>
              <a:rPr lang="de-DE" dirty="0" err="1"/>
              <a:t>fun</a:t>
            </a:r>
            <a:r>
              <a:rPr lang="de-DE" dirty="0"/>
              <a:t>!</a:t>
            </a:r>
          </a:p>
          <a:p>
            <a:r>
              <a:rPr lang="de-DE" dirty="0"/>
              <a:t>Party </a:t>
            </a:r>
            <a:r>
              <a:rPr lang="de-DE" dirty="0" err="1"/>
              <a:t>hard</a:t>
            </a:r>
            <a:r>
              <a:rPr lang="de-DE" dirty="0"/>
              <a:t> (</a:t>
            </a:r>
            <a:r>
              <a:rPr lang="de-DE" dirty="0" err="1"/>
              <a:t>now</a:t>
            </a:r>
            <a:r>
              <a:rPr lang="de-DE" dirty="0"/>
              <a:t>)…</a:t>
            </a:r>
          </a:p>
          <a:p>
            <a:r>
              <a:rPr lang="de-DE" dirty="0"/>
              <a:t>… and </a:t>
            </a:r>
            <a:r>
              <a:rPr lang="de-DE" dirty="0" err="1"/>
              <a:t>study</a:t>
            </a:r>
            <a:r>
              <a:rPr lang="de-DE" dirty="0"/>
              <a:t> </a:t>
            </a:r>
            <a:r>
              <a:rPr lang="de-DE" dirty="0" err="1"/>
              <a:t>harder</a:t>
            </a:r>
            <a:r>
              <a:rPr lang="de-DE" dirty="0"/>
              <a:t> (</a:t>
            </a:r>
            <a:r>
              <a:rPr lang="de-DE" dirty="0" err="1"/>
              <a:t>later</a:t>
            </a:r>
            <a:r>
              <a:rPr lang="de-DE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373861765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p14:dur="250">
        <p159:morph option="byObject"/>
      </p:transition>
    </mc:Choice>
    <mc:Fallback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e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0</TotalTime>
  <Words>305</Words>
  <Application>Microsoft Office PowerPoint</Application>
  <PresentationFormat>Breitbild</PresentationFormat>
  <Paragraphs>65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Galerie</vt:lpstr>
      <vt:lpstr>Studying Tips &amp; Tricks</vt:lpstr>
      <vt:lpstr>General Remarks</vt:lpstr>
      <vt:lpstr>Advanced Macroeconomics 1 - Lecture</vt:lpstr>
      <vt:lpstr>Advanced Macroeconomics 1 - Tutorial</vt:lpstr>
      <vt:lpstr>Advanced Microeconomics 1</vt:lpstr>
      <vt:lpstr>Computational Economics</vt:lpstr>
      <vt:lpstr>Economic Policy &amp; Public Choice (EPPC)</vt:lpstr>
      <vt:lpstr>Exam Preparation</vt:lpstr>
      <vt:lpstr>Most Importantly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Studying Tips &amp; Tricks</dc:title>
  <dc:creator>Lucas Finke</dc:creator>
  <cp:lastModifiedBy>Lucas Finke</cp:lastModifiedBy>
  <cp:revision>11</cp:revision>
  <dcterms:created xsi:type="dcterms:W3CDTF">2018-10-17T15:03:25Z</dcterms:created>
  <dcterms:modified xsi:type="dcterms:W3CDTF">2018-10-17T16:33:43Z</dcterms:modified>
</cp:coreProperties>
</file>